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04" r:id="rId1"/>
    <p:sldMasterId id="2147483849" r:id="rId2"/>
    <p:sldMasterId id="2147483872" r:id="rId3"/>
    <p:sldMasterId id="2147483884" r:id="rId4"/>
  </p:sldMasterIdLst>
  <p:notesMasterIdLst>
    <p:notesMasterId r:id="rId32"/>
  </p:notesMasterIdLst>
  <p:handoutMasterIdLst>
    <p:handoutMasterId r:id="rId33"/>
  </p:handoutMasterIdLst>
  <p:sldIdLst>
    <p:sldId id="382" r:id="rId5"/>
    <p:sldId id="386" r:id="rId6"/>
    <p:sldId id="387" r:id="rId7"/>
    <p:sldId id="384" r:id="rId8"/>
    <p:sldId id="396" r:id="rId9"/>
    <p:sldId id="397" r:id="rId10"/>
    <p:sldId id="389" r:id="rId11"/>
    <p:sldId id="398" r:id="rId12"/>
    <p:sldId id="388" r:id="rId13"/>
    <p:sldId id="399" r:id="rId14"/>
    <p:sldId id="400" r:id="rId15"/>
    <p:sldId id="401" r:id="rId16"/>
    <p:sldId id="402" r:id="rId17"/>
    <p:sldId id="403" r:id="rId18"/>
    <p:sldId id="404" r:id="rId19"/>
    <p:sldId id="405" r:id="rId20"/>
    <p:sldId id="406" r:id="rId21"/>
    <p:sldId id="407" r:id="rId22"/>
    <p:sldId id="408" r:id="rId23"/>
    <p:sldId id="393" r:id="rId24"/>
    <p:sldId id="409" r:id="rId25"/>
    <p:sldId id="410" r:id="rId26"/>
    <p:sldId id="411" r:id="rId27"/>
    <p:sldId id="412" r:id="rId28"/>
    <p:sldId id="413" r:id="rId29"/>
    <p:sldId id="414" r:id="rId30"/>
    <p:sldId id="336" r:id="rId31"/>
  </p:sldIdLst>
  <p:sldSz cx="9144000" cy="5143500" type="screen16x9"/>
  <p:notesSz cx="6858000" cy="9144000"/>
  <p:embeddedFontLst>
    <p:embeddedFont>
      <p:font typeface="Lucida Grande" panose="020B0604020202020204" charset="0"/>
      <p:regular r:id="rId34"/>
      <p:bold r:id="rId35"/>
      <p:italic r:id="rId36"/>
      <p:boldItalic r:id="rId37"/>
    </p:embeddedFont>
    <p:embeddedFont>
      <p:font typeface="Tahoma" panose="020B0604030504040204" pitchFamily="34" charset="0"/>
      <p:regular r:id="rId38"/>
      <p:bold r:id="rId39"/>
    </p:embeddedFont>
    <p:embeddedFont>
      <p:font typeface="Calibri" panose="020F0502020204030204" pitchFamily="34" charset="0"/>
      <p:regular r:id="rId40"/>
      <p:bold r:id="rId41"/>
      <p:italic r:id="rId42"/>
      <p:boldItalic r:id="rId43"/>
    </p:embeddedFont>
    <p:embeddedFont>
      <p:font typeface="Futura Bk" panose="020B0502020204020303" charset="0"/>
      <p:regular r:id="rId44"/>
      <p:bold r:id="rId45"/>
      <p:italic r:id="rId46"/>
    </p:embeddedFont>
    <p:embeddedFont>
      <p:font typeface="HP Simplified" panose="020B0604020202020204" charset="0"/>
      <p:regular r:id="rId47"/>
      <p:bold r:id="rId48"/>
      <p:italic r:id="rId49"/>
      <p:boldItalic r:id="rId50"/>
    </p:embeddedFont>
    <p:embeddedFont>
      <p:font typeface="Futura Hv" panose="020B0702020204020204" charset="0"/>
      <p:regular r:id="rId51"/>
    </p:embeddedFont>
  </p:embeddedFontLst>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236">
          <p15:clr>
            <a:srgbClr val="A4A3A4"/>
          </p15:clr>
        </p15:guide>
        <p15:guide id="7" orient="horz" pos="146">
          <p15:clr>
            <a:srgbClr val="A4A3A4"/>
          </p15:clr>
        </p15:guide>
        <p15:guide id="8" orient="horz" pos="2443">
          <p15:clr>
            <a:srgbClr val="A4A3A4"/>
          </p15:clr>
        </p15:guide>
        <p15:guide id="9" pos="1794">
          <p15:clr>
            <a:srgbClr val="A4A3A4"/>
          </p15:clr>
        </p15:guide>
        <p15:guide id="10" pos="2736">
          <p15:clr>
            <a:srgbClr val="A4A3A4"/>
          </p15:clr>
        </p15:guide>
        <p15:guide id="11" pos="202">
          <p15:clr>
            <a:srgbClr val="A4A3A4"/>
          </p15:clr>
        </p15:guide>
        <p15:guide id="12" pos="5322">
          <p15:clr>
            <a:srgbClr val="A4A3A4"/>
          </p15:clr>
        </p15:guide>
        <p15:guide id="13" pos="5625">
          <p15:clr>
            <a:srgbClr val="A4A3A4"/>
          </p15:clr>
        </p15:guide>
        <p15:guide id="14" pos="2878">
          <p15:clr>
            <a:srgbClr val="A4A3A4"/>
          </p15:clr>
        </p15:guide>
        <p15:guide id="15" pos="3555">
          <p15:clr>
            <a:srgbClr val="A4A3A4"/>
          </p15:clr>
        </p15:guide>
        <p15:guide id="16" pos="1965">
          <p15:clr>
            <a:srgbClr val="A4A3A4"/>
          </p15:clr>
        </p15:guide>
        <p15:guide id="17" pos="372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kh, Bhooshan (Global Analytics)" initials="PB(A" lastIdx="7" clrIdx="0">
    <p:extLst/>
  </p:cmAuthor>
  <p:cmAuthor id="2" name="Jackson, James (Enterprise Marketing)" initials="JJ(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59A"/>
    <a:srgbClr val="1A5D9D"/>
    <a:srgbClr val="0D5297"/>
    <a:srgbClr val="37C1FF"/>
    <a:srgbClr val="00A4EE"/>
    <a:srgbClr val="01B0FF"/>
    <a:srgbClr val="1098D2"/>
    <a:srgbClr val="FAAF3A"/>
    <a:srgbClr val="FFFFF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97" autoAdjust="0"/>
    <p:restoredTop sz="94434" autoAdjust="0"/>
  </p:normalViewPr>
  <p:slideViewPr>
    <p:cSldViewPr snapToGrid="0">
      <p:cViewPr varScale="1">
        <p:scale>
          <a:sx n="93" d="100"/>
          <a:sy n="93" d="100"/>
        </p:scale>
        <p:origin x="510" y="66"/>
      </p:cViewPr>
      <p:guideLst>
        <p:guide orient="horz" pos="3083"/>
        <p:guide orient="horz" pos="743"/>
        <p:guide orient="horz" pos="893"/>
        <p:guide orient="horz" pos="438"/>
        <p:guide orient="horz" pos="1671"/>
        <p:guide orient="horz" pos="2236"/>
        <p:guide orient="horz" pos="146"/>
        <p:guide orient="horz" pos="2443"/>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showGuides="1">
      <p:cViewPr varScale="1">
        <p:scale>
          <a:sx n="117" d="100"/>
          <a:sy n="117" d="100"/>
        </p:scale>
        <p:origin x="-402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slideMaster" Target="slideMasters/slideMaster3.xm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D4CB5-B8E6-4F2D-A2DF-358C32128725}" type="doc">
      <dgm:prSet loTypeId="urn:microsoft.com/office/officeart/2005/8/layout/chevronAccent+Icon" loCatId="officeonline" qsTypeId="urn:microsoft.com/office/officeart/2005/8/quickstyle/simple3" qsCatId="simple" csTypeId="urn:microsoft.com/office/officeart/2005/8/colors/colorful5" csCatId="colorful" phldr="1"/>
      <dgm:spPr/>
      <dgm:t>
        <a:bodyPr/>
        <a:lstStyle/>
        <a:p>
          <a:endParaRPr lang="en-US"/>
        </a:p>
      </dgm:t>
    </dgm:pt>
    <dgm:pt modelId="{9DB7BA79-4B7A-455F-B31D-EF970494F0AE}">
      <dgm:prSet phldrT="[Text]" custT="1"/>
      <dgm:spPr/>
      <dgm: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Is writing ETL scripts in MapReduce code still ETL?</a:t>
          </a:r>
        </a:p>
        <a:p>
          <a:endParaRPr lang="en-US" sz="1200" dirty="0">
            <a:latin typeface="Tahoma" panose="020B0604030504040204" pitchFamily="34" charset="0"/>
            <a:ea typeface="Tahoma" panose="020B0604030504040204" pitchFamily="34" charset="0"/>
            <a:cs typeface="Tahoma" panose="020B0604030504040204" pitchFamily="34" charset="0"/>
          </a:endParaRPr>
        </a:p>
      </dgm:t>
    </dgm:pt>
    <dgm:pt modelId="{E231E4D5-7CC0-4258-A18E-FEA145F5AC2C}" type="parTrans" cxnId="{992BBB4B-CDCB-4378-81AA-F0403DC74309}">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DE3616D5-97FF-475F-8A24-02DFDD437165}" type="sibTrans" cxnId="{992BBB4B-CDCB-4378-81AA-F0403DC74309}">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8EDCA3FB-98AF-4F19-A0C0-11075B04A6D8}">
      <dgm:prSet phldrT="[Text]" custT="1"/>
      <dgm:spPr/>
      <dgm: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Is ETL running faster (in few cases &amp; slower in others) on Hadoop eliminating ETL?</a:t>
          </a:r>
        </a:p>
        <a:p>
          <a:endParaRPr lang="en-US" sz="1200" dirty="0">
            <a:latin typeface="Tahoma" panose="020B0604030504040204" pitchFamily="34" charset="0"/>
            <a:ea typeface="Tahoma" panose="020B0604030504040204" pitchFamily="34" charset="0"/>
            <a:cs typeface="Tahoma" panose="020B0604030504040204" pitchFamily="34" charset="0"/>
          </a:endParaRPr>
        </a:p>
      </dgm:t>
    </dgm:pt>
    <dgm:pt modelId="{8386BDC6-E25D-4AC1-AF1E-51296B2E6888}" type="parTrans" cxnId="{D7A07004-689D-4EE8-8972-BB80414CF9D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1423588A-C1AC-4D52-901D-76ED94839285}" type="sibTrans" cxnId="{D7A07004-689D-4EE8-8972-BB80414CF9D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0CA1663E-CC62-4FF6-97EC-478C6B73423B}">
      <dgm:prSet phldrT="[Text]" custT="1"/>
      <dgm:spPr/>
      <dgm: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Is introduction of Hadoop changing when, where and how ETL happens? </a:t>
          </a:r>
        </a:p>
        <a:p>
          <a:endParaRPr lang="en-US" sz="1200" dirty="0">
            <a:latin typeface="Tahoma" panose="020B0604030504040204" pitchFamily="34" charset="0"/>
            <a:ea typeface="Tahoma" panose="020B0604030504040204" pitchFamily="34" charset="0"/>
            <a:cs typeface="Tahoma" panose="020B0604030504040204" pitchFamily="34" charset="0"/>
          </a:endParaRPr>
        </a:p>
      </dgm:t>
    </dgm:pt>
    <dgm:pt modelId="{EFD190BB-DD39-4EFC-937C-8ACECAC88814}" type="parTrans" cxnId="{8206BFFE-103C-4C82-AD07-0079B4F156DB}">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59A20287-C859-4BD5-9C45-4E0D323FD5FB}" type="sibTrans" cxnId="{8206BFFE-103C-4C82-AD07-0079B4F156DB}">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FBB9ADA9-5678-4353-BBF8-185B3561EEB6}" type="pres">
      <dgm:prSet presAssocID="{7CCD4CB5-B8E6-4F2D-A2DF-358C32128725}" presName="Name0" presStyleCnt="0">
        <dgm:presLayoutVars>
          <dgm:dir/>
          <dgm:resizeHandles val="exact"/>
        </dgm:presLayoutVars>
      </dgm:prSet>
      <dgm:spPr/>
      <dgm:t>
        <a:bodyPr/>
        <a:lstStyle/>
        <a:p>
          <a:endParaRPr lang="en-US"/>
        </a:p>
      </dgm:t>
    </dgm:pt>
    <dgm:pt modelId="{74467617-4A1B-464A-86A3-FB8D27E68A4D}" type="pres">
      <dgm:prSet presAssocID="{9DB7BA79-4B7A-455F-B31D-EF970494F0AE}" presName="composite" presStyleCnt="0"/>
      <dgm:spPr/>
    </dgm:pt>
    <dgm:pt modelId="{B363868A-F49D-4DAD-8E11-D86A9FFDDFEE}" type="pres">
      <dgm:prSet presAssocID="{9DB7BA79-4B7A-455F-B31D-EF970494F0AE}" presName="bgChev" presStyleLbl="node1" presStyleIdx="0" presStyleCnt="3"/>
      <dgm:spPr/>
    </dgm:pt>
    <dgm:pt modelId="{07FC4607-5552-4085-99F8-37AC65C9C37A}" type="pres">
      <dgm:prSet presAssocID="{9DB7BA79-4B7A-455F-B31D-EF970494F0AE}" presName="txNode" presStyleLbl="fgAcc1" presStyleIdx="0" presStyleCnt="3" custScaleY="119184">
        <dgm:presLayoutVars>
          <dgm:bulletEnabled val="1"/>
        </dgm:presLayoutVars>
      </dgm:prSet>
      <dgm:spPr/>
      <dgm:t>
        <a:bodyPr/>
        <a:lstStyle/>
        <a:p>
          <a:endParaRPr lang="en-US"/>
        </a:p>
      </dgm:t>
    </dgm:pt>
    <dgm:pt modelId="{023236AC-7D1D-4C16-B007-1170D35CD083}" type="pres">
      <dgm:prSet presAssocID="{DE3616D5-97FF-475F-8A24-02DFDD437165}" presName="compositeSpace" presStyleCnt="0"/>
      <dgm:spPr/>
    </dgm:pt>
    <dgm:pt modelId="{9B469075-9538-47E9-AA62-0B668A1F681B}" type="pres">
      <dgm:prSet presAssocID="{8EDCA3FB-98AF-4F19-A0C0-11075B04A6D8}" presName="composite" presStyleCnt="0"/>
      <dgm:spPr/>
    </dgm:pt>
    <dgm:pt modelId="{8D4882EE-073D-4132-B817-C6958982AD7C}" type="pres">
      <dgm:prSet presAssocID="{8EDCA3FB-98AF-4F19-A0C0-11075B04A6D8}" presName="bgChev" presStyleLbl="node1" presStyleIdx="1" presStyleCnt="3"/>
      <dgm:spPr>
        <a:solidFill>
          <a:schemeClr val="accent2">
            <a:lumMod val="20000"/>
            <a:lumOff val="80000"/>
          </a:schemeClr>
        </a:solidFill>
      </dgm:spPr>
      <dgm:t>
        <a:bodyPr/>
        <a:lstStyle/>
        <a:p>
          <a:endParaRPr lang="en-US"/>
        </a:p>
      </dgm:t>
    </dgm:pt>
    <dgm:pt modelId="{65CDF899-AA9A-4B3B-9163-9CCA7D438985}" type="pres">
      <dgm:prSet presAssocID="{8EDCA3FB-98AF-4F19-A0C0-11075B04A6D8}" presName="txNode" presStyleLbl="fgAcc1" presStyleIdx="1" presStyleCnt="3" custScaleY="119184">
        <dgm:presLayoutVars>
          <dgm:bulletEnabled val="1"/>
        </dgm:presLayoutVars>
      </dgm:prSet>
      <dgm:spPr/>
      <dgm:t>
        <a:bodyPr/>
        <a:lstStyle/>
        <a:p>
          <a:endParaRPr lang="en-US"/>
        </a:p>
      </dgm:t>
    </dgm:pt>
    <dgm:pt modelId="{9D7E6FF0-F20C-451C-BAA2-BF2AFACEA1A4}" type="pres">
      <dgm:prSet presAssocID="{1423588A-C1AC-4D52-901D-76ED94839285}" presName="compositeSpace" presStyleCnt="0"/>
      <dgm:spPr/>
    </dgm:pt>
    <dgm:pt modelId="{09E85587-67F9-479F-8E72-4E647A5A19F1}" type="pres">
      <dgm:prSet presAssocID="{0CA1663E-CC62-4FF6-97EC-478C6B73423B}" presName="composite" presStyleCnt="0"/>
      <dgm:spPr/>
    </dgm:pt>
    <dgm:pt modelId="{B848544E-D0BB-4FD6-955E-18D46C290F05}" type="pres">
      <dgm:prSet presAssocID="{0CA1663E-CC62-4FF6-97EC-478C6B73423B}" presName="bgChev" presStyleLbl="node1" presStyleIdx="2" presStyleCnt="3"/>
      <dgm:spPr>
        <a:solidFill>
          <a:schemeClr val="accent2">
            <a:lumMod val="60000"/>
            <a:lumOff val="40000"/>
          </a:schemeClr>
        </a:solidFill>
      </dgm:spPr>
      <dgm:t>
        <a:bodyPr/>
        <a:lstStyle/>
        <a:p>
          <a:endParaRPr lang="en-US"/>
        </a:p>
      </dgm:t>
    </dgm:pt>
    <dgm:pt modelId="{6A48DF43-D77F-4928-8495-1DFAF80A45E7}" type="pres">
      <dgm:prSet presAssocID="{0CA1663E-CC62-4FF6-97EC-478C6B73423B}" presName="txNode" presStyleLbl="fgAcc1" presStyleIdx="2" presStyleCnt="3" custScaleY="119184">
        <dgm:presLayoutVars>
          <dgm:bulletEnabled val="1"/>
        </dgm:presLayoutVars>
      </dgm:prSet>
      <dgm:spPr/>
      <dgm:t>
        <a:bodyPr/>
        <a:lstStyle/>
        <a:p>
          <a:endParaRPr lang="en-US"/>
        </a:p>
      </dgm:t>
    </dgm:pt>
  </dgm:ptLst>
  <dgm:cxnLst>
    <dgm:cxn modelId="{D7A07004-689D-4EE8-8972-BB80414CF9DF}" srcId="{7CCD4CB5-B8E6-4F2D-A2DF-358C32128725}" destId="{8EDCA3FB-98AF-4F19-A0C0-11075B04A6D8}" srcOrd="1" destOrd="0" parTransId="{8386BDC6-E25D-4AC1-AF1E-51296B2E6888}" sibTransId="{1423588A-C1AC-4D52-901D-76ED94839285}"/>
    <dgm:cxn modelId="{10005721-C0BE-4D89-B9CC-28B6F84CBF58}" type="presOf" srcId="{9DB7BA79-4B7A-455F-B31D-EF970494F0AE}" destId="{07FC4607-5552-4085-99F8-37AC65C9C37A}" srcOrd="0" destOrd="0" presId="urn:microsoft.com/office/officeart/2005/8/layout/chevronAccent+Icon"/>
    <dgm:cxn modelId="{0D5D72B1-316E-45E5-A405-518F7C5BB274}" type="presOf" srcId="{8EDCA3FB-98AF-4F19-A0C0-11075B04A6D8}" destId="{65CDF899-AA9A-4B3B-9163-9CCA7D438985}" srcOrd="0" destOrd="0" presId="urn:microsoft.com/office/officeart/2005/8/layout/chevronAccent+Icon"/>
    <dgm:cxn modelId="{8206BFFE-103C-4C82-AD07-0079B4F156DB}" srcId="{7CCD4CB5-B8E6-4F2D-A2DF-358C32128725}" destId="{0CA1663E-CC62-4FF6-97EC-478C6B73423B}" srcOrd="2" destOrd="0" parTransId="{EFD190BB-DD39-4EFC-937C-8ACECAC88814}" sibTransId="{59A20287-C859-4BD5-9C45-4E0D323FD5FB}"/>
    <dgm:cxn modelId="{6CB85DA5-9CDC-40C8-B20F-9828065BA4EC}" type="presOf" srcId="{0CA1663E-CC62-4FF6-97EC-478C6B73423B}" destId="{6A48DF43-D77F-4928-8495-1DFAF80A45E7}" srcOrd="0" destOrd="0" presId="urn:microsoft.com/office/officeart/2005/8/layout/chevronAccent+Icon"/>
    <dgm:cxn modelId="{876914FB-EC27-4B64-BD85-02F1C7F8D3B8}" type="presOf" srcId="{7CCD4CB5-B8E6-4F2D-A2DF-358C32128725}" destId="{FBB9ADA9-5678-4353-BBF8-185B3561EEB6}" srcOrd="0" destOrd="0" presId="urn:microsoft.com/office/officeart/2005/8/layout/chevronAccent+Icon"/>
    <dgm:cxn modelId="{992BBB4B-CDCB-4378-81AA-F0403DC74309}" srcId="{7CCD4CB5-B8E6-4F2D-A2DF-358C32128725}" destId="{9DB7BA79-4B7A-455F-B31D-EF970494F0AE}" srcOrd="0" destOrd="0" parTransId="{E231E4D5-7CC0-4258-A18E-FEA145F5AC2C}" sibTransId="{DE3616D5-97FF-475F-8A24-02DFDD437165}"/>
    <dgm:cxn modelId="{B24EA6EF-6763-4310-8109-B565FA00B313}" type="presParOf" srcId="{FBB9ADA9-5678-4353-BBF8-185B3561EEB6}" destId="{74467617-4A1B-464A-86A3-FB8D27E68A4D}" srcOrd="0" destOrd="0" presId="urn:microsoft.com/office/officeart/2005/8/layout/chevronAccent+Icon"/>
    <dgm:cxn modelId="{997C6155-A7D0-41EA-8A82-FB135D83B825}" type="presParOf" srcId="{74467617-4A1B-464A-86A3-FB8D27E68A4D}" destId="{B363868A-F49D-4DAD-8E11-D86A9FFDDFEE}" srcOrd="0" destOrd="0" presId="urn:microsoft.com/office/officeart/2005/8/layout/chevronAccent+Icon"/>
    <dgm:cxn modelId="{8849BA3E-5791-4013-B0DC-B4A228BDD267}" type="presParOf" srcId="{74467617-4A1B-464A-86A3-FB8D27E68A4D}" destId="{07FC4607-5552-4085-99F8-37AC65C9C37A}" srcOrd="1" destOrd="0" presId="urn:microsoft.com/office/officeart/2005/8/layout/chevronAccent+Icon"/>
    <dgm:cxn modelId="{74B260D5-38B4-4B93-9285-5E7BD042BF92}" type="presParOf" srcId="{FBB9ADA9-5678-4353-BBF8-185B3561EEB6}" destId="{023236AC-7D1D-4C16-B007-1170D35CD083}" srcOrd="1" destOrd="0" presId="urn:microsoft.com/office/officeart/2005/8/layout/chevronAccent+Icon"/>
    <dgm:cxn modelId="{F4C461A7-FF93-4A0B-8ECF-3E8F640FC34C}" type="presParOf" srcId="{FBB9ADA9-5678-4353-BBF8-185B3561EEB6}" destId="{9B469075-9538-47E9-AA62-0B668A1F681B}" srcOrd="2" destOrd="0" presId="urn:microsoft.com/office/officeart/2005/8/layout/chevronAccent+Icon"/>
    <dgm:cxn modelId="{50CF0542-E1A8-40A8-9D5B-9E8265A00519}" type="presParOf" srcId="{9B469075-9538-47E9-AA62-0B668A1F681B}" destId="{8D4882EE-073D-4132-B817-C6958982AD7C}" srcOrd="0" destOrd="0" presId="urn:microsoft.com/office/officeart/2005/8/layout/chevronAccent+Icon"/>
    <dgm:cxn modelId="{75657E7E-0C2D-4330-B78E-D54616C4ED1B}" type="presParOf" srcId="{9B469075-9538-47E9-AA62-0B668A1F681B}" destId="{65CDF899-AA9A-4B3B-9163-9CCA7D438985}" srcOrd="1" destOrd="0" presId="urn:microsoft.com/office/officeart/2005/8/layout/chevronAccent+Icon"/>
    <dgm:cxn modelId="{E59DAA40-C254-4004-AEDD-72508113957C}" type="presParOf" srcId="{FBB9ADA9-5678-4353-BBF8-185B3561EEB6}" destId="{9D7E6FF0-F20C-451C-BAA2-BF2AFACEA1A4}" srcOrd="3" destOrd="0" presId="urn:microsoft.com/office/officeart/2005/8/layout/chevronAccent+Icon"/>
    <dgm:cxn modelId="{1B804375-242F-4EAC-9DF1-A548BE9D202D}" type="presParOf" srcId="{FBB9ADA9-5678-4353-BBF8-185B3561EEB6}" destId="{09E85587-67F9-479F-8E72-4E647A5A19F1}" srcOrd="4" destOrd="0" presId="urn:microsoft.com/office/officeart/2005/8/layout/chevronAccent+Icon"/>
    <dgm:cxn modelId="{F54C8B69-B426-4B5D-90E8-0A1FA2420023}" type="presParOf" srcId="{09E85587-67F9-479F-8E72-4E647A5A19F1}" destId="{B848544E-D0BB-4FD6-955E-18D46C290F05}" srcOrd="0" destOrd="0" presId="urn:microsoft.com/office/officeart/2005/8/layout/chevronAccent+Icon"/>
    <dgm:cxn modelId="{93E1AC3B-1B8C-478D-9703-090EA441C666}" type="presParOf" srcId="{09E85587-67F9-479F-8E72-4E647A5A19F1}" destId="{6A48DF43-D77F-4928-8495-1DFAF80A45E7}"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310DB-BF4D-4F7C-888B-A0A3FCC7313C}"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EBE107D5-A089-414D-B0AE-30F87957B82A}">
      <dgm:prSet phldrT="[Text]" custT="1"/>
      <dgm:spPr>
        <a:xfrm>
          <a:off x="0" y="21150"/>
          <a:ext cx="1772866" cy="752400"/>
        </a:xfrm>
        <a:prstGeom prst="rect">
          <a:avLst/>
        </a:prstGeom>
        <a:noFill/>
        <a:ln>
          <a:noFill/>
        </a:ln>
        <a:effectLst/>
      </dgm:spPr>
      <dgm:t>
        <a:bodyPr/>
        <a:lstStyle/>
        <a:p>
          <a:r>
            <a:rPr lang="en-US" sz="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E</a:t>
          </a:r>
          <a:endParaRPr lang="en-US" sz="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gm:t>
    </dgm:pt>
    <dgm:pt modelId="{8A648977-1A83-4FA2-8932-8F0ACDCBB67F}" type="parTrans" cxnId="{1D97F2C9-7F7D-4C56-80C2-4581B4C740A5}">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D801555D-370A-42CB-83F4-9E7EAACA782F}" type="sibTrans" cxnId="{1D97F2C9-7F7D-4C56-80C2-4581B4C740A5}">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52DB3CC7-321B-42D1-9431-ACF26254ADBF}">
      <dgm:prSet phldrT="[Text]" custT="1"/>
      <dgm:spPr>
        <a:xfrm>
          <a:off x="2269268" y="21150"/>
          <a:ext cx="4822195" cy="752400"/>
        </a:xfrm>
        <a:prstGeom prst="rect">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Represents the ability to consistently and reliably extract data with high performance and minimal impact to the source system</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7788E901-08A9-4FF4-BB3B-F43F1E692398}" type="parTrans" cxnId="{A48C1DEB-1DC4-4982-A20F-F5B8E151AC0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15686979-70EA-42AC-88E0-1A7901F12886}" type="sibTrans" cxnId="{A48C1DEB-1DC4-4982-A20F-F5B8E151AC0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08B1C0D4-276B-4DA9-88C5-A4F16B6726C6}">
      <dgm:prSet phldrT="[Text]" custT="1"/>
      <dgm:spPr>
        <a:xfrm>
          <a:off x="0" y="910350"/>
          <a:ext cx="1772866" cy="752400"/>
        </a:xfrm>
        <a:prstGeom prst="rect">
          <a:avLst/>
        </a:prstGeom>
        <a:noFill/>
        <a:ln>
          <a:noFill/>
        </a:ln>
        <a:effectLst/>
      </dgm:spPr>
      <dgm:t>
        <a:bodyPr/>
        <a:lstStyle/>
        <a:p>
          <a:r>
            <a:rPr lang="en-US" sz="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T</a:t>
          </a:r>
          <a:endParaRPr lang="en-US" sz="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gm:t>
    </dgm:pt>
    <dgm:pt modelId="{289F04E6-CDDB-436E-8CA2-7CE9E0248EDB}" type="parTrans" cxnId="{E9AB0EF5-85EB-4D80-9178-320A0178F00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B47CF596-2422-4C85-A24F-E54528411CC7}" type="sibTrans" cxnId="{E9AB0EF5-85EB-4D80-9178-320A0178F00F}">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952415C8-793C-4629-A5AA-930EB7E27450}">
      <dgm:prSet custT="1"/>
      <dgm:spPr>
        <a:xfrm>
          <a:off x="0" y="1799550"/>
          <a:ext cx="1772866" cy="752400"/>
        </a:xfrm>
        <a:prstGeom prst="rect">
          <a:avLst/>
        </a:prstGeom>
        <a:noFill/>
        <a:ln>
          <a:noFill/>
        </a:ln>
        <a:effectLst/>
      </dgm:spPr>
      <dgm:t>
        <a:bodyPr/>
        <a:lstStyle/>
        <a:p>
          <a:r>
            <a:rPr lang="en-US" sz="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L</a:t>
          </a:r>
          <a:endParaRPr lang="en-US" sz="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gm:t>
    </dgm:pt>
    <dgm:pt modelId="{D0CD1945-239E-47F0-9D53-3B718E633188}" type="parTrans" cxnId="{E3524326-4D9D-4FB7-80CE-F9D34FBB5EDD}">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474BCCE4-1092-4979-BE26-9B9B4100D278}" type="sibTrans" cxnId="{E3524326-4D9D-4FB7-80CE-F9D34FBB5EDD}">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E2ED1971-7B7E-4CFD-A1EB-D64AC31A3E23}">
      <dgm:prSet custT="1"/>
      <dgm:spPr>
        <a:xfrm>
          <a:off x="2269268" y="1799550"/>
          <a:ext cx="4822195" cy="752400"/>
        </a:xfrm>
        <a:prstGeom prst="rect">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Stands for loading data into a persistent or virtual data store</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CBC46F14-A7F5-4045-B0C0-F213CF28D37B}" type="parTrans" cxnId="{DE8310A2-03B2-4DC6-8170-CA90231AB012}">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B419E778-8956-4684-AC31-178ED36F8126}" type="sibTrans" cxnId="{DE8310A2-03B2-4DC6-8170-CA90231AB012}">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0F06F88F-C6D5-421A-8598-C3F26D11C197}">
      <dgm:prSet phldrT="[Text]" custT="1"/>
      <dgm:spPr>
        <a:xfrm>
          <a:off x="2269268" y="910350"/>
          <a:ext cx="4822195" cy="752400"/>
        </a:xfrm>
        <a:prstGeom prst="rect">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Represents the ability to transform one or more data sets in batch or real-time into a consumable format</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5EF440B6-C647-48F8-906A-680E2262EB0A}" type="sibTrans" cxnId="{BECB44F1-0A60-4C4E-A4B6-2BE105B6E9AC}">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A79FE812-5C90-4E5E-A948-23BA01A1B2A3}" type="parTrans" cxnId="{BECB44F1-0A60-4C4E-A4B6-2BE105B6E9AC}">
      <dgm:prSet/>
      <dgm:spPr/>
      <dgm:t>
        <a:bodyPr/>
        <a:lstStyle/>
        <a:p>
          <a:endParaRPr lang="en-US" sz="1200">
            <a:latin typeface="Tahoma" panose="020B0604030504040204" pitchFamily="34" charset="0"/>
            <a:ea typeface="Tahoma" panose="020B0604030504040204" pitchFamily="34" charset="0"/>
            <a:cs typeface="Tahoma" panose="020B0604030504040204" pitchFamily="34" charset="0"/>
          </a:endParaRPr>
        </a:p>
      </dgm:t>
    </dgm:pt>
    <dgm:pt modelId="{2C33CA2C-01E6-4944-AE4E-C09ABCDEA457}" type="pres">
      <dgm:prSet presAssocID="{1E8310DB-BF4D-4F7C-888B-A0A3FCC7313C}" presName="Name0" presStyleCnt="0">
        <dgm:presLayoutVars>
          <dgm:dir/>
          <dgm:animLvl val="lvl"/>
          <dgm:resizeHandles val="exact"/>
        </dgm:presLayoutVars>
      </dgm:prSet>
      <dgm:spPr/>
      <dgm:t>
        <a:bodyPr/>
        <a:lstStyle/>
        <a:p>
          <a:endParaRPr lang="en-US"/>
        </a:p>
      </dgm:t>
    </dgm:pt>
    <dgm:pt modelId="{6563D2EB-EE78-4E4F-9323-13E3502169D7}" type="pres">
      <dgm:prSet presAssocID="{EBE107D5-A089-414D-B0AE-30F87957B82A}" presName="linNode" presStyleCnt="0"/>
      <dgm:spPr/>
    </dgm:pt>
    <dgm:pt modelId="{BC5E6669-4FA1-4589-9395-4788C311E52D}" type="pres">
      <dgm:prSet presAssocID="{EBE107D5-A089-414D-B0AE-30F87957B82A}" presName="parTx" presStyleLbl="revTx" presStyleIdx="0" presStyleCnt="3">
        <dgm:presLayoutVars>
          <dgm:chMax val="1"/>
          <dgm:bulletEnabled val="1"/>
        </dgm:presLayoutVars>
      </dgm:prSet>
      <dgm:spPr/>
      <dgm:t>
        <a:bodyPr/>
        <a:lstStyle/>
        <a:p>
          <a:endParaRPr lang="en-US"/>
        </a:p>
      </dgm:t>
    </dgm:pt>
    <dgm:pt modelId="{78E15B7A-FDB2-4C69-85FE-97040710504F}" type="pres">
      <dgm:prSet presAssocID="{EBE107D5-A089-414D-B0AE-30F87957B82A}" presName="bracket" presStyleLbl="parChTrans1D1" presStyleIdx="0" presStyleCnt="3"/>
      <dgm:spPr>
        <a:xfrm>
          <a:off x="1772865" y="211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gm:spPr>
      <dgm:t>
        <a:bodyPr/>
        <a:lstStyle/>
        <a:p>
          <a:endParaRPr lang="en-US"/>
        </a:p>
      </dgm:t>
    </dgm:pt>
    <dgm:pt modelId="{BA6526C0-6FDF-4325-B08B-C45B4D1BD0A0}" type="pres">
      <dgm:prSet presAssocID="{EBE107D5-A089-414D-B0AE-30F87957B82A}" presName="spH" presStyleCnt="0"/>
      <dgm:spPr/>
    </dgm:pt>
    <dgm:pt modelId="{71D6D92E-3D66-4048-A4A9-9D75910916D5}" type="pres">
      <dgm:prSet presAssocID="{EBE107D5-A089-414D-B0AE-30F87957B82A}" presName="desTx" presStyleLbl="node1" presStyleIdx="0" presStyleCnt="3">
        <dgm:presLayoutVars>
          <dgm:bulletEnabled val="1"/>
        </dgm:presLayoutVars>
      </dgm:prSet>
      <dgm:spPr/>
      <dgm:t>
        <a:bodyPr/>
        <a:lstStyle/>
        <a:p>
          <a:endParaRPr lang="en-US"/>
        </a:p>
      </dgm:t>
    </dgm:pt>
    <dgm:pt modelId="{72E1E3BE-D875-45F8-AFE6-6776B8142324}" type="pres">
      <dgm:prSet presAssocID="{D801555D-370A-42CB-83F4-9E7EAACA782F}" presName="spV" presStyleCnt="0"/>
      <dgm:spPr/>
    </dgm:pt>
    <dgm:pt modelId="{AE5B8DD4-5D9F-4E99-8E36-14B4226AF01F}" type="pres">
      <dgm:prSet presAssocID="{08B1C0D4-276B-4DA9-88C5-A4F16B6726C6}" presName="linNode" presStyleCnt="0"/>
      <dgm:spPr/>
    </dgm:pt>
    <dgm:pt modelId="{C26149F6-0F81-4011-B301-B245DB771715}" type="pres">
      <dgm:prSet presAssocID="{08B1C0D4-276B-4DA9-88C5-A4F16B6726C6}" presName="parTx" presStyleLbl="revTx" presStyleIdx="1" presStyleCnt="3">
        <dgm:presLayoutVars>
          <dgm:chMax val="1"/>
          <dgm:bulletEnabled val="1"/>
        </dgm:presLayoutVars>
      </dgm:prSet>
      <dgm:spPr/>
      <dgm:t>
        <a:bodyPr/>
        <a:lstStyle/>
        <a:p>
          <a:endParaRPr lang="en-US"/>
        </a:p>
      </dgm:t>
    </dgm:pt>
    <dgm:pt modelId="{FEB929E7-7C7B-41F1-9797-6559DCE2E87C}" type="pres">
      <dgm:prSet presAssocID="{08B1C0D4-276B-4DA9-88C5-A4F16B6726C6}" presName="bracket" presStyleLbl="parChTrans1D1" presStyleIdx="1" presStyleCnt="3"/>
      <dgm:spPr>
        <a:xfrm>
          <a:off x="1772865" y="9103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gm:spPr>
      <dgm:t>
        <a:bodyPr/>
        <a:lstStyle/>
        <a:p>
          <a:endParaRPr lang="en-US"/>
        </a:p>
      </dgm:t>
    </dgm:pt>
    <dgm:pt modelId="{48B4558B-0807-4888-B833-D7FE84B737F5}" type="pres">
      <dgm:prSet presAssocID="{08B1C0D4-276B-4DA9-88C5-A4F16B6726C6}" presName="spH" presStyleCnt="0"/>
      <dgm:spPr/>
    </dgm:pt>
    <dgm:pt modelId="{7A2C6FC1-D264-43A5-BBA2-CFB241E09CEB}" type="pres">
      <dgm:prSet presAssocID="{08B1C0D4-276B-4DA9-88C5-A4F16B6726C6}" presName="desTx" presStyleLbl="node1" presStyleIdx="1" presStyleCnt="3">
        <dgm:presLayoutVars>
          <dgm:bulletEnabled val="1"/>
        </dgm:presLayoutVars>
      </dgm:prSet>
      <dgm:spPr/>
      <dgm:t>
        <a:bodyPr/>
        <a:lstStyle/>
        <a:p>
          <a:endParaRPr lang="en-US"/>
        </a:p>
      </dgm:t>
    </dgm:pt>
    <dgm:pt modelId="{762718E1-ACE6-4845-987E-20A1692619F3}" type="pres">
      <dgm:prSet presAssocID="{B47CF596-2422-4C85-A24F-E54528411CC7}" presName="spV" presStyleCnt="0"/>
      <dgm:spPr/>
    </dgm:pt>
    <dgm:pt modelId="{7DEE69B4-7DBF-44B5-ACF3-5D8D11E780F2}" type="pres">
      <dgm:prSet presAssocID="{952415C8-793C-4629-A5AA-930EB7E27450}" presName="linNode" presStyleCnt="0"/>
      <dgm:spPr/>
    </dgm:pt>
    <dgm:pt modelId="{B2BFE8CF-41DD-4DD6-9A33-26737FB3FD5F}" type="pres">
      <dgm:prSet presAssocID="{952415C8-793C-4629-A5AA-930EB7E27450}" presName="parTx" presStyleLbl="revTx" presStyleIdx="2" presStyleCnt="3">
        <dgm:presLayoutVars>
          <dgm:chMax val="1"/>
          <dgm:bulletEnabled val="1"/>
        </dgm:presLayoutVars>
      </dgm:prSet>
      <dgm:spPr/>
      <dgm:t>
        <a:bodyPr/>
        <a:lstStyle/>
        <a:p>
          <a:endParaRPr lang="en-US"/>
        </a:p>
      </dgm:t>
    </dgm:pt>
    <dgm:pt modelId="{D1A48D47-0F37-40B7-9BC6-E6993CEA0B36}" type="pres">
      <dgm:prSet presAssocID="{952415C8-793C-4629-A5AA-930EB7E27450}" presName="bracket" presStyleLbl="parChTrans1D1" presStyleIdx="2" presStyleCnt="3"/>
      <dgm:spPr>
        <a:xfrm>
          <a:off x="1772865" y="17995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gm:spPr>
      <dgm:t>
        <a:bodyPr/>
        <a:lstStyle/>
        <a:p>
          <a:endParaRPr lang="en-US"/>
        </a:p>
      </dgm:t>
    </dgm:pt>
    <dgm:pt modelId="{D69CDCA4-DB80-4C73-8D30-8A71F29BC675}" type="pres">
      <dgm:prSet presAssocID="{952415C8-793C-4629-A5AA-930EB7E27450}" presName="spH" presStyleCnt="0"/>
      <dgm:spPr/>
    </dgm:pt>
    <dgm:pt modelId="{8BAA6236-A11C-4828-AB1C-C2554935C509}" type="pres">
      <dgm:prSet presAssocID="{952415C8-793C-4629-A5AA-930EB7E27450}" presName="desTx" presStyleLbl="node1" presStyleIdx="2" presStyleCnt="3">
        <dgm:presLayoutVars>
          <dgm:bulletEnabled val="1"/>
        </dgm:presLayoutVars>
      </dgm:prSet>
      <dgm:spPr/>
      <dgm:t>
        <a:bodyPr/>
        <a:lstStyle/>
        <a:p>
          <a:endParaRPr lang="en-US"/>
        </a:p>
      </dgm:t>
    </dgm:pt>
  </dgm:ptLst>
  <dgm:cxnLst>
    <dgm:cxn modelId="{1D97F2C9-7F7D-4C56-80C2-4581B4C740A5}" srcId="{1E8310DB-BF4D-4F7C-888B-A0A3FCC7313C}" destId="{EBE107D5-A089-414D-B0AE-30F87957B82A}" srcOrd="0" destOrd="0" parTransId="{8A648977-1A83-4FA2-8932-8F0ACDCBB67F}" sibTransId="{D801555D-370A-42CB-83F4-9E7EAACA782F}"/>
    <dgm:cxn modelId="{11A37BFC-3944-47F7-A785-17968217644E}" type="presOf" srcId="{EBE107D5-A089-414D-B0AE-30F87957B82A}" destId="{BC5E6669-4FA1-4589-9395-4788C311E52D}" srcOrd="0" destOrd="0" presId="urn:diagrams.loki3.com/BracketList"/>
    <dgm:cxn modelId="{E3524326-4D9D-4FB7-80CE-F9D34FBB5EDD}" srcId="{1E8310DB-BF4D-4F7C-888B-A0A3FCC7313C}" destId="{952415C8-793C-4629-A5AA-930EB7E27450}" srcOrd="2" destOrd="0" parTransId="{D0CD1945-239E-47F0-9D53-3B718E633188}" sibTransId="{474BCCE4-1092-4979-BE26-9B9B4100D278}"/>
    <dgm:cxn modelId="{0B455C2F-7164-4C5D-9EDF-F1726AE66F77}" type="presOf" srcId="{952415C8-793C-4629-A5AA-930EB7E27450}" destId="{B2BFE8CF-41DD-4DD6-9A33-26737FB3FD5F}" srcOrd="0" destOrd="0" presId="urn:diagrams.loki3.com/BracketList"/>
    <dgm:cxn modelId="{E4E555E4-29B1-4924-BB32-A7BB161E7A97}" type="presOf" srcId="{E2ED1971-7B7E-4CFD-A1EB-D64AC31A3E23}" destId="{8BAA6236-A11C-4828-AB1C-C2554935C509}" srcOrd="0" destOrd="0" presId="urn:diagrams.loki3.com/BracketList"/>
    <dgm:cxn modelId="{E9AB0EF5-85EB-4D80-9178-320A0178F00F}" srcId="{1E8310DB-BF4D-4F7C-888B-A0A3FCC7313C}" destId="{08B1C0D4-276B-4DA9-88C5-A4F16B6726C6}" srcOrd="1" destOrd="0" parTransId="{289F04E6-CDDB-436E-8CA2-7CE9E0248EDB}" sibTransId="{B47CF596-2422-4C85-A24F-E54528411CC7}"/>
    <dgm:cxn modelId="{E2066650-4047-44EA-81EF-C637C9C45CCC}" type="presOf" srcId="{08B1C0D4-276B-4DA9-88C5-A4F16B6726C6}" destId="{C26149F6-0F81-4011-B301-B245DB771715}" srcOrd="0" destOrd="0" presId="urn:diagrams.loki3.com/BracketList"/>
    <dgm:cxn modelId="{A48C1DEB-1DC4-4982-A20F-F5B8E151AC0F}" srcId="{EBE107D5-A089-414D-B0AE-30F87957B82A}" destId="{52DB3CC7-321B-42D1-9431-ACF26254ADBF}" srcOrd="0" destOrd="0" parTransId="{7788E901-08A9-4FF4-BB3B-F43F1E692398}" sibTransId="{15686979-70EA-42AC-88E0-1A7901F12886}"/>
    <dgm:cxn modelId="{69DC2494-6AC1-4F7B-88E4-29DA9F481A5F}" type="presOf" srcId="{0F06F88F-C6D5-421A-8598-C3F26D11C197}" destId="{7A2C6FC1-D264-43A5-BBA2-CFB241E09CEB}" srcOrd="0" destOrd="0" presId="urn:diagrams.loki3.com/BracketList"/>
    <dgm:cxn modelId="{CD4C4BBC-8AE3-45D3-8358-B4F19052E5B3}" type="presOf" srcId="{52DB3CC7-321B-42D1-9431-ACF26254ADBF}" destId="{71D6D92E-3D66-4048-A4A9-9D75910916D5}" srcOrd="0" destOrd="0" presId="urn:diagrams.loki3.com/BracketList"/>
    <dgm:cxn modelId="{6B415445-A8E7-4DAA-B424-BA84ABD3ED8F}" type="presOf" srcId="{1E8310DB-BF4D-4F7C-888B-A0A3FCC7313C}" destId="{2C33CA2C-01E6-4944-AE4E-C09ABCDEA457}" srcOrd="0" destOrd="0" presId="urn:diagrams.loki3.com/BracketList"/>
    <dgm:cxn modelId="{DE8310A2-03B2-4DC6-8170-CA90231AB012}" srcId="{952415C8-793C-4629-A5AA-930EB7E27450}" destId="{E2ED1971-7B7E-4CFD-A1EB-D64AC31A3E23}" srcOrd="0" destOrd="0" parTransId="{CBC46F14-A7F5-4045-B0C0-F213CF28D37B}" sibTransId="{B419E778-8956-4684-AC31-178ED36F8126}"/>
    <dgm:cxn modelId="{BECB44F1-0A60-4C4E-A4B6-2BE105B6E9AC}" srcId="{08B1C0D4-276B-4DA9-88C5-A4F16B6726C6}" destId="{0F06F88F-C6D5-421A-8598-C3F26D11C197}" srcOrd="0" destOrd="0" parTransId="{A79FE812-5C90-4E5E-A948-23BA01A1B2A3}" sibTransId="{5EF440B6-C647-48F8-906A-680E2262EB0A}"/>
    <dgm:cxn modelId="{74F1287C-2BF2-418D-A57A-27506E3DF63E}" type="presParOf" srcId="{2C33CA2C-01E6-4944-AE4E-C09ABCDEA457}" destId="{6563D2EB-EE78-4E4F-9323-13E3502169D7}" srcOrd="0" destOrd="0" presId="urn:diagrams.loki3.com/BracketList"/>
    <dgm:cxn modelId="{C53F1D3C-F65B-4C76-92ED-F16236361494}" type="presParOf" srcId="{6563D2EB-EE78-4E4F-9323-13E3502169D7}" destId="{BC5E6669-4FA1-4589-9395-4788C311E52D}" srcOrd="0" destOrd="0" presId="urn:diagrams.loki3.com/BracketList"/>
    <dgm:cxn modelId="{447ED8EC-3AE8-4376-BDDD-9075B13069D5}" type="presParOf" srcId="{6563D2EB-EE78-4E4F-9323-13E3502169D7}" destId="{78E15B7A-FDB2-4C69-85FE-97040710504F}" srcOrd="1" destOrd="0" presId="urn:diagrams.loki3.com/BracketList"/>
    <dgm:cxn modelId="{012B5A37-13FA-4209-9B95-AEC6B6F0E65E}" type="presParOf" srcId="{6563D2EB-EE78-4E4F-9323-13E3502169D7}" destId="{BA6526C0-6FDF-4325-B08B-C45B4D1BD0A0}" srcOrd="2" destOrd="0" presId="urn:diagrams.loki3.com/BracketList"/>
    <dgm:cxn modelId="{3324E9E9-3D26-4D9A-BE07-34DE87B7689E}" type="presParOf" srcId="{6563D2EB-EE78-4E4F-9323-13E3502169D7}" destId="{71D6D92E-3D66-4048-A4A9-9D75910916D5}" srcOrd="3" destOrd="0" presId="urn:diagrams.loki3.com/BracketList"/>
    <dgm:cxn modelId="{3FA15461-9067-4293-AD71-01BAB5557099}" type="presParOf" srcId="{2C33CA2C-01E6-4944-AE4E-C09ABCDEA457}" destId="{72E1E3BE-D875-45F8-AFE6-6776B8142324}" srcOrd="1" destOrd="0" presId="urn:diagrams.loki3.com/BracketList"/>
    <dgm:cxn modelId="{F2AAC2E4-51FE-439A-A147-FED92C8FD948}" type="presParOf" srcId="{2C33CA2C-01E6-4944-AE4E-C09ABCDEA457}" destId="{AE5B8DD4-5D9F-4E99-8E36-14B4226AF01F}" srcOrd="2" destOrd="0" presId="urn:diagrams.loki3.com/BracketList"/>
    <dgm:cxn modelId="{7C52DF12-CCCF-4787-A381-F583225832DF}" type="presParOf" srcId="{AE5B8DD4-5D9F-4E99-8E36-14B4226AF01F}" destId="{C26149F6-0F81-4011-B301-B245DB771715}" srcOrd="0" destOrd="0" presId="urn:diagrams.loki3.com/BracketList"/>
    <dgm:cxn modelId="{E5051C5C-E8A3-4E73-BD7A-995B70FB45F9}" type="presParOf" srcId="{AE5B8DD4-5D9F-4E99-8E36-14B4226AF01F}" destId="{FEB929E7-7C7B-41F1-9797-6559DCE2E87C}" srcOrd="1" destOrd="0" presId="urn:diagrams.loki3.com/BracketList"/>
    <dgm:cxn modelId="{C3D2A5D8-C66C-4C60-90B2-917FC7CA4CFB}" type="presParOf" srcId="{AE5B8DD4-5D9F-4E99-8E36-14B4226AF01F}" destId="{48B4558B-0807-4888-B833-D7FE84B737F5}" srcOrd="2" destOrd="0" presId="urn:diagrams.loki3.com/BracketList"/>
    <dgm:cxn modelId="{3EF83249-2ED2-4011-A85B-DD4DBCDA5F5E}" type="presParOf" srcId="{AE5B8DD4-5D9F-4E99-8E36-14B4226AF01F}" destId="{7A2C6FC1-D264-43A5-BBA2-CFB241E09CEB}" srcOrd="3" destOrd="0" presId="urn:diagrams.loki3.com/BracketList"/>
    <dgm:cxn modelId="{10180C55-E7F9-407E-A936-4D7068ED1CAE}" type="presParOf" srcId="{2C33CA2C-01E6-4944-AE4E-C09ABCDEA457}" destId="{762718E1-ACE6-4845-987E-20A1692619F3}" srcOrd="3" destOrd="0" presId="urn:diagrams.loki3.com/BracketList"/>
    <dgm:cxn modelId="{E1C7BF3E-7FE9-48B9-A131-BA4848F7DEA9}" type="presParOf" srcId="{2C33CA2C-01E6-4944-AE4E-C09ABCDEA457}" destId="{7DEE69B4-7DBF-44B5-ACF3-5D8D11E780F2}" srcOrd="4" destOrd="0" presId="urn:diagrams.loki3.com/BracketList"/>
    <dgm:cxn modelId="{7C72B04B-F96A-464F-93E1-616497DA8E92}" type="presParOf" srcId="{7DEE69B4-7DBF-44B5-ACF3-5D8D11E780F2}" destId="{B2BFE8CF-41DD-4DD6-9A33-26737FB3FD5F}" srcOrd="0" destOrd="0" presId="urn:diagrams.loki3.com/BracketList"/>
    <dgm:cxn modelId="{C61C067E-891A-472D-96A8-E3F04B51CA66}" type="presParOf" srcId="{7DEE69B4-7DBF-44B5-ACF3-5D8D11E780F2}" destId="{D1A48D47-0F37-40B7-9BC6-E6993CEA0B36}" srcOrd="1" destOrd="0" presId="urn:diagrams.loki3.com/BracketList"/>
    <dgm:cxn modelId="{6C883BDD-3605-45EE-A231-99FF5A51BFD6}" type="presParOf" srcId="{7DEE69B4-7DBF-44B5-ACF3-5D8D11E780F2}" destId="{D69CDCA4-DB80-4C73-8D30-8A71F29BC675}" srcOrd="2" destOrd="0" presId="urn:diagrams.loki3.com/BracketList"/>
    <dgm:cxn modelId="{D86624E8-65BB-4062-9B15-001B47EB770B}" type="presParOf" srcId="{7DEE69B4-7DBF-44B5-ACF3-5D8D11E780F2}" destId="{8BAA6236-A11C-4828-AB1C-C2554935C509}" srcOrd="3" destOrd="0" presId="urn:diagrams.loki3.com/Bracket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DC1F7F-2E22-4B20-B759-F9EC17690C6F}" type="doc">
      <dgm:prSet loTypeId="urn:microsoft.com/office/officeart/2005/8/layout/hList7#1" loCatId="picture" qsTypeId="urn:microsoft.com/office/officeart/2005/8/quickstyle/simple3" qsCatId="simple" csTypeId="urn:microsoft.com/office/officeart/2005/8/colors/accent1_2" csCatId="accent1" phldr="1"/>
      <dgm:spPr/>
      <dgm:t>
        <a:bodyPr/>
        <a:lstStyle/>
        <a:p>
          <a:endParaRPr lang="en-US"/>
        </a:p>
      </dgm:t>
    </dgm:pt>
    <dgm:pt modelId="{9CE4BD0C-8237-4E14-B4AD-40FFE1E4090F}">
      <dgm:prSet phldrT="[Text]" custT="1"/>
      <dgm:spPr>
        <a:xfrm>
          <a:off x="85"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BIG DATA</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16BC4ED2-B473-489B-845D-C253E55EB129}" type="parTrans" cxnId="{F1EBDD3E-D6BE-4DE9-A275-0D649AACFE10}">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8B60DA3C-F338-4FCD-B0BC-2F1F6311ABC8}" type="sibTrans" cxnId="{F1EBDD3E-D6BE-4DE9-A275-0D649AACFE10}">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818BA6B1-237A-418E-B743-773631F6DC87}">
      <dgm:prSet phldrT="[Text]" custT="1"/>
      <dgm:spPr>
        <a:xfrm>
          <a:off x="1171142"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DATA INTEGRATION</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CDEB7AA3-F846-4A19-A1AD-22EA764CA113}" type="parTrans" cxnId="{9073DA76-751F-45A3-BE66-18B96495360A}">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0F433313-94D6-4E72-9450-DD7194C0D178}" type="sibTrans" cxnId="{9073DA76-751F-45A3-BE66-18B96495360A}">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CE558F25-FA03-45AC-838C-B1EC4B93A381}">
      <dgm:prSet phldrT="[Text]" custT="1"/>
      <dgm:spPr>
        <a:xfrm>
          <a:off x="2342199"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DATA QUALITY</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50439292-6732-4953-A906-FEE3C27BDD61}" type="parTrans" cxnId="{B068C3A3-8F91-4B33-9EA0-672C3A8765A6}">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A7394F6F-CD24-46D8-8E60-25B3D7A177E0}" type="sibTrans" cxnId="{B068C3A3-8F91-4B33-9EA0-672C3A8765A6}">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B5AE8295-C230-41E8-8217-C2188F7A7E9A}">
      <dgm:prSet custT="1"/>
      <dgm:spPr>
        <a:xfrm>
          <a:off x="3513256"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MDM</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753611FF-CE45-4A81-8B3A-2172C2247565}" type="parTrans" cxnId="{62BF8853-ECE9-48C7-9D73-A6EC579C82BF}">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1CCE8AC3-D1E8-41FD-85E2-352AB5F6FBBE}" type="sibTrans" cxnId="{62BF8853-ECE9-48C7-9D73-A6EC579C82BF}">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3B25A9F5-C017-4509-A671-427193C8218A}">
      <dgm:prSet custT="1"/>
      <dgm:spPr>
        <a:xfrm>
          <a:off x="4684313"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ESB</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160B8B91-65CB-4C01-A125-404323544B27}" type="parTrans" cxnId="{0E82B5CB-0E09-4D87-A3F3-811099CBF408}">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1E65AB61-D055-4AD4-B621-293B5B3EC5C5}" type="sibTrans" cxnId="{0E82B5CB-0E09-4D87-A3F3-811099CBF408}">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7808D837-76FC-426B-B309-83AF6DBC050C}">
      <dgm:prSet custT="1"/>
      <dgm:spPr>
        <a:xfrm>
          <a:off x="5855370"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000" dirty="0" smtClean="0">
              <a:solidFill>
                <a:srgbClr val="262626"/>
              </a:solidFill>
              <a:latin typeface="Tahoma" panose="020B0604030504040204" pitchFamily="34" charset="0"/>
              <a:ea typeface="Tahoma" panose="020B0604030504040204" pitchFamily="34" charset="0"/>
              <a:cs typeface="Tahoma" panose="020B0604030504040204" pitchFamily="34" charset="0"/>
            </a:rPr>
            <a:t>BPM</a:t>
          </a:r>
          <a:endParaRPr lang="en-US" sz="1000" dirty="0">
            <a:solidFill>
              <a:srgbClr val="262626"/>
            </a:solidFill>
            <a:latin typeface="Tahoma" panose="020B0604030504040204" pitchFamily="34" charset="0"/>
            <a:ea typeface="Tahoma" panose="020B0604030504040204" pitchFamily="34" charset="0"/>
            <a:cs typeface="Tahoma" panose="020B0604030504040204" pitchFamily="34" charset="0"/>
          </a:endParaRPr>
        </a:p>
      </dgm:t>
    </dgm:pt>
    <dgm:pt modelId="{DEB4A810-0BAF-4610-A91A-28B6813CB7A5}" type="parTrans" cxnId="{1BE90D85-77A5-4189-8296-11CB6BF61E91}">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1CCC0157-9394-4547-8615-49BC2E9F858F}" type="sibTrans" cxnId="{1BE90D85-77A5-4189-8296-11CB6BF61E91}">
      <dgm:prSet/>
      <dgm:spPr/>
      <dgm:t>
        <a:bodyPr/>
        <a:lstStyle/>
        <a:p>
          <a:endParaRPr lang="en-US" sz="1000">
            <a:latin typeface="Tahoma" panose="020B0604030504040204" pitchFamily="34" charset="0"/>
            <a:ea typeface="Tahoma" panose="020B0604030504040204" pitchFamily="34" charset="0"/>
            <a:cs typeface="Tahoma" panose="020B0604030504040204" pitchFamily="34" charset="0"/>
          </a:endParaRPr>
        </a:p>
      </dgm:t>
    </dgm:pt>
    <dgm:pt modelId="{B027BA7B-2583-4DE0-B9F7-5F19B95C3E7E}" type="pres">
      <dgm:prSet presAssocID="{09DC1F7F-2E22-4B20-B759-F9EC17690C6F}" presName="Name0" presStyleCnt="0">
        <dgm:presLayoutVars>
          <dgm:dir/>
          <dgm:resizeHandles val="exact"/>
        </dgm:presLayoutVars>
      </dgm:prSet>
      <dgm:spPr/>
      <dgm:t>
        <a:bodyPr/>
        <a:lstStyle/>
        <a:p>
          <a:endParaRPr lang="en-US"/>
        </a:p>
      </dgm:t>
    </dgm:pt>
    <dgm:pt modelId="{93134128-70ED-4C8C-A302-123306FD0954}" type="pres">
      <dgm:prSet presAssocID="{09DC1F7F-2E22-4B20-B759-F9EC17690C6F}" presName="fgShape" presStyleLbl="fgShp" presStyleIdx="0" presStyleCnt="1" custScaleY="183112" custLinFactNeighborY="-43722"/>
      <dgm:spPr>
        <a:xfrm>
          <a:off x="279696" y="888942"/>
          <a:ext cx="6433011" cy="366658"/>
        </a:xfrm>
        <a:prstGeom prst="leftRightArrow">
          <a:avLst/>
        </a:prstGeom>
        <a:gradFill rotWithShape="0">
          <a:gsLst>
            <a:gs pos="0">
              <a:srgbClr val="F4891E">
                <a:tint val="60000"/>
                <a:hueOff val="0"/>
                <a:satOff val="0"/>
                <a:lumOff val="0"/>
                <a:alphaOff val="0"/>
                <a:tint val="50000"/>
                <a:satMod val="300000"/>
              </a:srgbClr>
            </a:gs>
            <a:gs pos="35000">
              <a:srgbClr val="F4891E">
                <a:tint val="60000"/>
                <a:hueOff val="0"/>
                <a:satOff val="0"/>
                <a:lumOff val="0"/>
                <a:alphaOff val="0"/>
                <a:tint val="37000"/>
                <a:satMod val="300000"/>
              </a:srgbClr>
            </a:gs>
            <a:gs pos="100000">
              <a:srgbClr val="F4891E">
                <a:tint val="60000"/>
                <a:hueOff val="0"/>
                <a:satOff val="0"/>
                <a:lumOff val="0"/>
                <a:alphaOff val="0"/>
                <a:tint val="15000"/>
                <a:satMod val="350000"/>
              </a:srgbClr>
            </a:gs>
          </a:gsLst>
          <a:lin ang="16200000" scaled="1"/>
        </a:grad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endParaRPr lang="en-US"/>
        </a:p>
      </dgm:t>
    </dgm:pt>
    <dgm:pt modelId="{0D3696F5-23E2-422D-8238-4677CC2A9C77}" type="pres">
      <dgm:prSet presAssocID="{09DC1F7F-2E22-4B20-B759-F9EC17690C6F}" presName="linComp" presStyleCnt="0"/>
      <dgm:spPr/>
    </dgm:pt>
    <dgm:pt modelId="{6928E0F5-E7BF-4165-8BF5-E2AB66EFEAF0}" type="pres">
      <dgm:prSet presAssocID="{9CE4BD0C-8237-4E14-B4AD-40FFE1E4090F}" presName="compNode" presStyleCnt="0"/>
      <dgm:spPr/>
    </dgm:pt>
    <dgm:pt modelId="{8D305B4A-4040-4C9A-9285-C9FA6211C38E}" type="pres">
      <dgm:prSet presAssocID="{9CE4BD0C-8237-4E14-B4AD-40FFE1E4090F}" presName="bkgdShape" presStyleLbl="node1" presStyleIdx="0" presStyleCnt="6"/>
      <dgm:spPr/>
      <dgm:t>
        <a:bodyPr/>
        <a:lstStyle/>
        <a:p>
          <a:endParaRPr lang="en-US"/>
        </a:p>
      </dgm:t>
    </dgm:pt>
    <dgm:pt modelId="{BD78F24A-A360-4CE0-A44A-CB6F583AE6FC}" type="pres">
      <dgm:prSet presAssocID="{9CE4BD0C-8237-4E14-B4AD-40FFE1E4090F}" presName="nodeTx" presStyleLbl="node1" presStyleIdx="0" presStyleCnt="6">
        <dgm:presLayoutVars>
          <dgm:bulletEnabled val="1"/>
        </dgm:presLayoutVars>
      </dgm:prSet>
      <dgm:spPr/>
      <dgm:t>
        <a:bodyPr/>
        <a:lstStyle/>
        <a:p>
          <a:endParaRPr lang="en-US"/>
        </a:p>
      </dgm:t>
    </dgm:pt>
    <dgm:pt modelId="{7805C0E2-B06A-48A0-9A5C-7AF6B479EA1D}" type="pres">
      <dgm:prSet presAssocID="{9CE4BD0C-8237-4E14-B4AD-40FFE1E4090F}" presName="invisiNode" presStyleLbl="node1" presStyleIdx="0" presStyleCnt="6"/>
      <dgm:spPr/>
    </dgm:pt>
    <dgm:pt modelId="{80B2D580-3762-44E3-8614-DD34BC5E090E}" type="pres">
      <dgm:prSet presAssocID="{9CE4BD0C-8237-4E14-B4AD-40FFE1E4090F}" presName="imagNode" presStyleLbl="fgImgPlace1" presStyleIdx="0" presStyleCnt="6" custScaleX="133100" custScaleY="133100"/>
      <dgm:spPr>
        <a:xfrm>
          <a:off x="272726" y="-1706"/>
          <a:ext cx="591665" cy="591665"/>
        </a:xfrm>
        <a:prstGeom prst="ellipse">
          <a:avLst/>
        </a:prstGeom>
        <a:blipFill rotWithShape="1">
          <a:blip xmlns:r="http://schemas.openxmlformats.org/officeDocument/2006/relationships" r:embed="rId1"/>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endParaRPr lang="en-US"/>
        </a:p>
      </dgm:t>
    </dgm:pt>
    <dgm:pt modelId="{320F41B0-4978-467E-9C54-0ECFB19596B4}" type="pres">
      <dgm:prSet presAssocID="{8B60DA3C-F338-4FCD-B0BC-2F1F6311ABC8}" presName="sibTrans" presStyleLbl="sibTrans2D1" presStyleIdx="0" presStyleCnt="0"/>
      <dgm:spPr/>
      <dgm:t>
        <a:bodyPr/>
        <a:lstStyle/>
        <a:p>
          <a:endParaRPr lang="en-US"/>
        </a:p>
      </dgm:t>
    </dgm:pt>
    <dgm:pt modelId="{E2AEB5AF-7ADB-48FD-9B29-E4372601D9B1}" type="pres">
      <dgm:prSet presAssocID="{818BA6B1-237A-418E-B743-773631F6DC87}" presName="compNode" presStyleCnt="0"/>
      <dgm:spPr/>
    </dgm:pt>
    <dgm:pt modelId="{E0E8589C-4DEE-4DC7-A8CC-2DEF7582C70A}" type="pres">
      <dgm:prSet presAssocID="{818BA6B1-237A-418E-B743-773631F6DC87}" presName="bkgdShape" presStyleLbl="node1" presStyleIdx="1" presStyleCnt="6"/>
      <dgm:spPr/>
      <dgm:t>
        <a:bodyPr/>
        <a:lstStyle/>
        <a:p>
          <a:endParaRPr lang="en-US"/>
        </a:p>
      </dgm:t>
    </dgm:pt>
    <dgm:pt modelId="{BA949122-4914-4F63-AD3E-4C1A878BC521}" type="pres">
      <dgm:prSet presAssocID="{818BA6B1-237A-418E-B743-773631F6DC87}" presName="nodeTx" presStyleLbl="node1" presStyleIdx="1" presStyleCnt="6">
        <dgm:presLayoutVars>
          <dgm:bulletEnabled val="1"/>
        </dgm:presLayoutVars>
      </dgm:prSet>
      <dgm:spPr/>
      <dgm:t>
        <a:bodyPr/>
        <a:lstStyle/>
        <a:p>
          <a:endParaRPr lang="en-US"/>
        </a:p>
      </dgm:t>
    </dgm:pt>
    <dgm:pt modelId="{D014E43D-6C6F-408E-9E6D-27EB3089B01B}" type="pres">
      <dgm:prSet presAssocID="{818BA6B1-237A-418E-B743-773631F6DC87}" presName="invisiNode" presStyleLbl="node1" presStyleIdx="1" presStyleCnt="6"/>
      <dgm:spPr/>
    </dgm:pt>
    <dgm:pt modelId="{01BB8187-D9E5-497A-821C-B3AE18993319}" type="pres">
      <dgm:prSet presAssocID="{818BA6B1-237A-418E-B743-773631F6DC87}" presName="imagNode" presStyleLbl="fgImgPlace1" presStyleIdx="1" presStyleCnt="6" custScaleX="133100" custScaleY="133100"/>
      <dgm:spPr>
        <a:xfrm>
          <a:off x="1443783" y="-1706"/>
          <a:ext cx="591665" cy="591665"/>
        </a:xfrm>
        <a:prstGeom prst="ellipse">
          <a:avLst/>
        </a:prstGeom>
        <a:blipFill rotWithShape="1">
          <a:blip xmlns:r="http://schemas.openxmlformats.org/officeDocument/2006/relationships" r:embed="rId2"/>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endParaRPr lang="en-US"/>
        </a:p>
      </dgm:t>
    </dgm:pt>
    <dgm:pt modelId="{E2D6A5AD-D28B-4616-ADA1-D386AC715ED8}" type="pres">
      <dgm:prSet presAssocID="{0F433313-94D6-4E72-9450-DD7194C0D178}" presName="sibTrans" presStyleLbl="sibTrans2D1" presStyleIdx="0" presStyleCnt="0"/>
      <dgm:spPr/>
      <dgm:t>
        <a:bodyPr/>
        <a:lstStyle/>
        <a:p>
          <a:endParaRPr lang="en-US"/>
        </a:p>
      </dgm:t>
    </dgm:pt>
    <dgm:pt modelId="{3EC7FAE0-BC46-40E1-B80C-2A238D7CBB61}" type="pres">
      <dgm:prSet presAssocID="{CE558F25-FA03-45AC-838C-B1EC4B93A381}" presName="compNode" presStyleCnt="0"/>
      <dgm:spPr/>
    </dgm:pt>
    <dgm:pt modelId="{35CA526E-BD87-4832-83DC-2C90F64F7CE9}" type="pres">
      <dgm:prSet presAssocID="{CE558F25-FA03-45AC-838C-B1EC4B93A381}" presName="bkgdShape" presStyleLbl="node1" presStyleIdx="2" presStyleCnt="6"/>
      <dgm:spPr/>
      <dgm:t>
        <a:bodyPr/>
        <a:lstStyle/>
        <a:p>
          <a:endParaRPr lang="en-US"/>
        </a:p>
      </dgm:t>
    </dgm:pt>
    <dgm:pt modelId="{87F083F7-B08A-492B-BF98-AE402D10323F}" type="pres">
      <dgm:prSet presAssocID="{CE558F25-FA03-45AC-838C-B1EC4B93A381}" presName="nodeTx" presStyleLbl="node1" presStyleIdx="2" presStyleCnt="6">
        <dgm:presLayoutVars>
          <dgm:bulletEnabled val="1"/>
        </dgm:presLayoutVars>
      </dgm:prSet>
      <dgm:spPr/>
      <dgm:t>
        <a:bodyPr/>
        <a:lstStyle/>
        <a:p>
          <a:endParaRPr lang="en-US"/>
        </a:p>
      </dgm:t>
    </dgm:pt>
    <dgm:pt modelId="{857E0CEF-A8EB-4E61-89B5-0D9B88AAD67B}" type="pres">
      <dgm:prSet presAssocID="{CE558F25-FA03-45AC-838C-B1EC4B93A381}" presName="invisiNode" presStyleLbl="node1" presStyleIdx="2" presStyleCnt="6"/>
      <dgm:spPr/>
    </dgm:pt>
    <dgm:pt modelId="{82C94B6C-5DB9-40C0-8FA3-1107F84702C1}" type="pres">
      <dgm:prSet presAssocID="{CE558F25-FA03-45AC-838C-B1EC4B93A381}" presName="imagNode" presStyleLbl="fgImgPlace1" presStyleIdx="2" presStyleCnt="6" custScaleX="133100" custScaleY="133100"/>
      <dgm:spPr>
        <a:xfrm>
          <a:off x="2614840" y="-1706"/>
          <a:ext cx="591665" cy="591665"/>
        </a:xfrm>
        <a:prstGeom prst="ellipse">
          <a:avLst/>
        </a:prstGeom>
        <a:blipFill rotWithShape="1">
          <a:blip xmlns:r="http://schemas.openxmlformats.org/officeDocument/2006/relationships" r:embed="rId3"/>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endParaRPr lang="en-US"/>
        </a:p>
      </dgm:t>
    </dgm:pt>
    <dgm:pt modelId="{9A7034F7-8E14-4708-9BFB-0BEB8BE7A125}" type="pres">
      <dgm:prSet presAssocID="{A7394F6F-CD24-46D8-8E60-25B3D7A177E0}" presName="sibTrans" presStyleLbl="sibTrans2D1" presStyleIdx="0" presStyleCnt="0"/>
      <dgm:spPr/>
      <dgm:t>
        <a:bodyPr/>
        <a:lstStyle/>
        <a:p>
          <a:endParaRPr lang="en-US"/>
        </a:p>
      </dgm:t>
    </dgm:pt>
    <dgm:pt modelId="{050BEC6B-7FBA-4C44-8222-C38E31CCE12F}" type="pres">
      <dgm:prSet presAssocID="{B5AE8295-C230-41E8-8217-C2188F7A7E9A}" presName="compNode" presStyleCnt="0"/>
      <dgm:spPr/>
    </dgm:pt>
    <dgm:pt modelId="{02AAF34B-6796-446A-B8F0-9E7A85A51D38}" type="pres">
      <dgm:prSet presAssocID="{B5AE8295-C230-41E8-8217-C2188F7A7E9A}" presName="bkgdShape" presStyleLbl="node1" presStyleIdx="3" presStyleCnt="6"/>
      <dgm:spPr/>
      <dgm:t>
        <a:bodyPr/>
        <a:lstStyle/>
        <a:p>
          <a:endParaRPr lang="en-US"/>
        </a:p>
      </dgm:t>
    </dgm:pt>
    <dgm:pt modelId="{24603D98-C9C9-4D26-8F36-094F9980E91B}" type="pres">
      <dgm:prSet presAssocID="{B5AE8295-C230-41E8-8217-C2188F7A7E9A}" presName="nodeTx" presStyleLbl="node1" presStyleIdx="3" presStyleCnt="6">
        <dgm:presLayoutVars>
          <dgm:bulletEnabled val="1"/>
        </dgm:presLayoutVars>
      </dgm:prSet>
      <dgm:spPr/>
      <dgm:t>
        <a:bodyPr/>
        <a:lstStyle/>
        <a:p>
          <a:endParaRPr lang="en-US"/>
        </a:p>
      </dgm:t>
    </dgm:pt>
    <dgm:pt modelId="{8763C340-E140-4419-A721-CE581A7F1EA6}" type="pres">
      <dgm:prSet presAssocID="{B5AE8295-C230-41E8-8217-C2188F7A7E9A}" presName="invisiNode" presStyleLbl="node1" presStyleIdx="3" presStyleCnt="6"/>
      <dgm:spPr/>
    </dgm:pt>
    <dgm:pt modelId="{C93A3A3F-93D1-471F-A3B8-A01B25D59A54}" type="pres">
      <dgm:prSet presAssocID="{B5AE8295-C230-41E8-8217-C2188F7A7E9A}" presName="imagNode" presStyleLbl="fgImgPlace1" presStyleIdx="3" presStyleCnt="6" custScaleX="133100" custScaleY="133100"/>
      <dgm:spPr>
        <a:xfrm>
          <a:off x="3785897" y="-1706"/>
          <a:ext cx="591665" cy="591665"/>
        </a:xfrm>
        <a:prstGeom prst="ellipse">
          <a:avLst/>
        </a:prstGeom>
        <a:blipFill rotWithShape="1">
          <a:blip xmlns:r="http://schemas.openxmlformats.org/officeDocument/2006/relationships" r:embed="rId4"/>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endParaRPr lang="en-US"/>
        </a:p>
      </dgm:t>
    </dgm:pt>
    <dgm:pt modelId="{F85E5BBC-15AD-4273-899A-6CE4B670CDA8}" type="pres">
      <dgm:prSet presAssocID="{1CCE8AC3-D1E8-41FD-85E2-352AB5F6FBBE}" presName="sibTrans" presStyleLbl="sibTrans2D1" presStyleIdx="0" presStyleCnt="0"/>
      <dgm:spPr/>
      <dgm:t>
        <a:bodyPr/>
        <a:lstStyle/>
        <a:p>
          <a:endParaRPr lang="en-US"/>
        </a:p>
      </dgm:t>
    </dgm:pt>
    <dgm:pt modelId="{DDE13DFF-49CF-4B07-A09C-175BA818E909}" type="pres">
      <dgm:prSet presAssocID="{3B25A9F5-C017-4509-A671-427193C8218A}" presName="compNode" presStyleCnt="0"/>
      <dgm:spPr/>
    </dgm:pt>
    <dgm:pt modelId="{0B1431D7-6914-4526-88CE-896C1396C6A1}" type="pres">
      <dgm:prSet presAssocID="{3B25A9F5-C017-4509-A671-427193C8218A}" presName="bkgdShape" presStyleLbl="node1" presStyleIdx="4" presStyleCnt="6"/>
      <dgm:spPr/>
      <dgm:t>
        <a:bodyPr/>
        <a:lstStyle/>
        <a:p>
          <a:endParaRPr lang="en-US"/>
        </a:p>
      </dgm:t>
    </dgm:pt>
    <dgm:pt modelId="{C9E6E3C8-EEC0-473A-A98F-B15B9A648974}" type="pres">
      <dgm:prSet presAssocID="{3B25A9F5-C017-4509-A671-427193C8218A}" presName="nodeTx" presStyleLbl="node1" presStyleIdx="4" presStyleCnt="6">
        <dgm:presLayoutVars>
          <dgm:bulletEnabled val="1"/>
        </dgm:presLayoutVars>
      </dgm:prSet>
      <dgm:spPr/>
      <dgm:t>
        <a:bodyPr/>
        <a:lstStyle/>
        <a:p>
          <a:endParaRPr lang="en-US"/>
        </a:p>
      </dgm:t>
    </dgm:pt>
    <dgm:pt modelId="{4B729014-F5D3-46A3-A0A9-88A968E7BAF5}" type="pres">
      <dgm:prSet presAssocID="{3B25A9F5-C017-4509-A671-427193C8218A}" presName="invisiNode" presStyleLbl="node1" presStyleIdx="4" presStyleCnt="6"/>
      <dgm:spPr/>
    </dgm:pt>
    <dgm:pt modelId="{BCC9E112-2099-4D5C-B6FA-E7451EF62BFF}" type="pres">
      <dgm:prSet presAssocID="{3B25A9F5-C017-4509-A671-427193C8218A}" presName="imagNode" presStyleLbl="fgImgPlace1" presStyleIdx="4" presStyleCnt="6" custScaleX="133100" custScaleY="133100"/>
      <dgm:spPr>
        <a:xfrm>
          <a:off x="4956954" y="-1706"/>
          <a:ext cx="591665" cy="591665"/>
        </a:xfrm>
        <a:prstGeom prst="ellipse">
          <a:avLst/>
        </a:prstGeom>
        <a:solidFill>
          <a:srgbClr val="7DB1D9"/>
        </a:solidFill>
        <a:ln w="9525" cap="flat" cmpd="sng" algn="ctr">
          <a:solidFill>
            <a:sysClr val="window" lastClr="FFFFFF">
              <a:lumMod val="95000"/>
            </a:sysClr>
          </a:solidFill>
          <a:prstDash val="solid"/>
        </a:ln>
        <a:effectLst>
          <a:outerShdw blurRad="40000" dist="20000" dir="5400000" rotWithShape="0">
            <a:srgbClr val="000000">
              <a:alpha val="38000"/>
            </a:srgbClr>
          </a:outerShdw>
        </a:effectLst>
      </dgm:spPr>
      <dgm:t>
        <a:bodyPr/>
        <a:lstStyle/>
        <a:p>
          <a:endParaRPr lang="en-US"/>
        </a:p>
      </dgm:t>
    </dgm:pt>
    <dgm:pt modelId="{C6666480-A163-450D-980B-DB3B80B30B07}" type="pres">
      <dgm:prSet presAssocID="{1E65AB61-D055-4AD4-B621-293B5B3EC5C5}" presName="sibTrans" presStyleLbl="sibTrans2D1" presStyleIdx="0" presStyleCnt="0"/>
      <dgm:spPr/>
      <dgm:t>
        <a:bodyPr/>
        <a:lstStyle/>
        <a:p>
          <a:endParaRPr lang="en-US"/>
        </a:p>
      </dgm:t>
    </dgm:pt>
    <dgm:pt modelId="{D3B51866-8EBA-409A-AC8A-0323B8CF87D3}" type="pres">
      <dgm:prSet presAssocID="{7808D837-76FC-426B-B309-83AF6DBC050C}" presName="compNode" presStyleCnt="0"/>
      <dgm:spPr/>
    </dgm:pt>
    <dgm:pt modelId="{C735D4E1-2C6E-4C92-89D3-4969C1EBBCB6}" type="pres">
      <dgm:prSet presAssocID="{7808D837-76FC-426B-B309-83AF6DBC050C}" presName="bkgdShape" presStyleLbl="node1" presStyleIdx="5" presStyleCnt="6"/>
      <dgm:spPr/>
      <dgm:t>
        <a:bodyPr/>
        <a:lstStyle/>
        <a:p>
          <a:endParaRPr lang="en-US"/>
        </a:p>
      </dgm:t>
    </dgm:pt>
    <dgm:pt modelId="{911D61BA-A600-4110-B198-5722505A64EA}" type="pres">
      <dgm:prSet presAssocID="{7808D837-76FC-426B-B309-83AF6DBC050C}" presName="nodeTx" presStyleLbl="node1" presStyleIdx="5" presStyleCnt="6">
        <dgm:presLayoutVars>
          <dgm:bulletEnabled val="1"/>
        </dgm:presLayoutVars>
      </dgm:prSet>
      <dgm:spPr/>
      <dgm:t>
        <a:bodyPr/>
        <a:lstStyle/>
        <a:p>
          <a:endParaRPr lang="en-US"/>
        </a:p>
      </dgm:t>
    </dgm:pt>
    <dgm:pt modelId="{9FCD5F8E-B726-4163-8AA9-5ED9FD00FFE7}" type="pres">
      <dgm:prSet presAssocID="{7808D837-76FC-426B-B309-83AF6DBC050C}" presName="invisiNode" presStyleLbl="node1" presStyleIdx="5" presStyleCnt="6"/>
      <dgm:spPr/>
    </dgm:pt>
    <dgm:pt modelId="{474A9ADF-1973-412D-82CD-40321746DA0F}" type="pres">
      <dgm:prSet presAssocID="{7808D837-76FC-426B-B309-83AF6DBC050C}" presName="imagNode" presStyleLbl="fgImgPlace1" presStyleIdx="5" presStyleCnt="6" custScaleX="133100" custScaleY="133100"/>
      <dgm:spPr>
        <a:xfrm>
          <a:off x="6128011" y="-1706"/>
          <a:ext cx="591665" cy="591665"/>
        </a:xfrm>
        <a:prstGeom prst="ellipse">
          <a:avLst/>
        </a:prstGeom>
        <a:solidFill>
          <a:srgbClr val="7DB1D9"/>
        </a:solid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endParaRPr lang="en-US"/>
        </a:p>
      </dgm:t>
    </dgm:pt>
  </dgm:ptLst>
  <dgm:cxnLst>
    <dgm:cxn modelId="{B068C3A3-8F91-4B33-9EA0-672C3A8765A6}" srcId="{09DC1F7F-2E22-4B20-B759-F9EC17690C6F}" destId="{CE558F25-FA03-45AC-838C-B1EC4B93A381}" srcOrd="2" destOrd="0" parTransId="{50439292-6732-4953-A906-FEE3C27BDD61}" sibTransId="{A7394F6F-CD24-46D8-8E60-25B3D7A177E0}"/>
    <dgm:cxn modelId="{B0805E86-0430-4773-8A7D-8865D42C2813}" type="presOf" srcId="{7808D837-76FC-426B-B309-83AF6DBC050C}" destId="{911D61BA-A600-4110-B198-5722505A64EA}" srcOrd="1" destOrd="0" presId="urn:microsoft.com/office/officeart/2005/8/layout/hList7#1"/>
    <dgm:cxn modelId="{16EEB541-EBB5-41DD-94FF-DF1A94EC25EB}" type="presOf" srcId="{9CE4BD0C-8237-4E14-B4AD-40FFE1E4090F}" destId="{BD78F24A-A360-4CE0-A44A-CB6F583AE6FC}" srcOrd="1" destOrd="0" presId="urn:microsoft.com/office/officeart/2005/8/layout/hList7#1"/>
    <dgm:cxn modelId="{235C5925-E035-43B8-A287-41ED8C3F42C2}" type="presOf" srcId="{8B60DA3C-F338-4FCD-B0BC-2F1F6311ABC8}" destId="{320F41B0-4978-467E-9C54-0ECFB19596B4}" srcOrd="0" destOrd="0" presId="urn:microsoft.com/office/officeart/2005/8/layout/hList7#1"/>
    <dgm:cxn modelId="{F1EBDD3E-D6BE-4DE9-A275-0D649AACFE10}" srcId="{09DC1F7F-2E22-4B20-B759-F9EC17690C6F}" destId="{9CE4BD0C-8237-4E14-B4AD-40FFE1E4090F}" srcOrd="0" destOrd="0" parTransId="{16BC4ED2-B473-489B-845D-C253E55EB129}" sibTransId="{8B60DA3C-F338-4FCD-B0BC-2F1F6311ABC8}"/>
    <dgm:cxn modelId="{62BF8853-ECE9-48C7-9D73-A6EC579C82BF}" srcId="{09DC1F7F-2E22-4B20-B759-F9EC17690C6F}" destId="{B5AE8295-C230-41E8-8217-C2188F7A7E9A}" srcOrd="3" destOrd="0" parTransId="{753611FF-CE45-4A81-8B3A-2172C2247565}" sibTransId="{1CCE8AC3-D1E8-41FD-85E2-352AB5F6FBBE}"/>
    <dgm:cxn modelId="{5DC58126-0E5B-42D9-84BD-FB9016A847C4}" type="presOf" srcId="{9CE4BD0C-8237-4E14-B4AD-40FFE1E4090F}" destId="{8D305B4A-4040-4C9A-9285-C9FA6211C38E}" srcOrd="0" destOrd="0" presId="urn:microsoft.com/office/officeart/2005/8/layout/hList7#1"/>
    <dgm:cxn modelId="{188E8097-395A-4348-9CF4-877496BD0CEF}" type="presOf" srcId="{3B25A9F5-C017-4509-A671-427193C8218A}" destId="{0B1431D7-6914-4526-88CE-896C1396C6A1}" srcOrd="0" destOrd="0" presId="urn:microsoft.com/office/officeart/2005/8/layout/hList7#1"/>
    <dgm:cxn modelId="{FA3B503E-4AA6-4020-A427-C8206C4BEC49}" type="presOf" srcId="{0F433313-94D6-4E72-9450-DD7194C0D178}" destId="{E2D6A5AD-D28B-4616-ADA1-D386AC715ED8}" srcOrd="0" destOrd="0" presId="urn:microsoft.com/office/officeart/2005/8/layout/hList7#1"/>
    <dgm:cxn modelId="{4C81AF13-046F-451F-9DA5-B3AFAA301123}" type="presOf" srcId="{09DC1F7F-2E22-4B20-B759-F9EC17690C6F}" destId="{B027BA7B-2583-4DE0-B9F7-5F19B95C3E7E}" srcOrd="0" destOrd="0" presId="urn:microsoft.com/office/officeart/2005/8/layout/hList7#1"/>
    <dgm:cxn modelId="{97183678-52B5-4DA3-82FD-13BC1650CACE}" type="presOf" srcId="{CE558F25-FA03-45AC-838C-B1EC4B93A381}" destId="{87F083F7-B08A-492B-BF98-AE402D10323F}" srcOrd="1" destOrd="0" presId="urn:microsoft.com/office/officeart/2005/8/layout/hList7#1"/>
    <dgm:cxn modelId="{E5A18F97-CB6C-4C92-B35E-C8C9488FD22D}" type="presOf" srcId="{818BA6B1-237A-418E-B743-773631F6DC87}" destId="{BA949122-4914-4F63-AD3E-4C1A878BC521}" srcOrd="1" destOrd="0" presId="urn:microsoft.com/office/officeart/2005/8/layout/hList7#1"/>
    <dgm:cxn modelId="{181248B1-C4B0-4761-A76D-88915274703A}" type="presOf" srcId="{B5AE8295-C230-41E8-8217-C2188F7A7E9A}" destId="{24603D98-C9C9-4D26-8F36-094F9980E91B}" srcOrd="1" destOrd="0" presId="urn:microsoft.com/office/officeart/2005/8/layout/hList7#1"/>
    <dgm:cxn modelId="{78FAE972-445C-48D2-8FDB-D056B310C7BC}" type="presOf" srcId="{1CCE8AC3-D1E8-41FD-85E2-352AB5F6FBBE}" destId="{F85E5BBC-15AD-4273-899A-6CE4B670CDA8}" srcOrd="0" destOrd="0" presId="urn:microsoft.com/office/officeart/2005/8/layout/hList7#1"/>
    <dgm:cxn modelId="{0E82B5CB-0E09-4D87-A3F3-811099CBF408}" srcId="{09DC1F7F-2E22-4B20-B759-F9EC17690C6F}" destId="{3B25A9F5-C017-4509-A671-427193C8218A}" srcOrd="4" destOrd="0" parTransId="{160B8B91-65CB-4C01-A125-404323544B27}" sibTransId="{1E65AB61-D055-4AD4-B621-293B5B3EC5C5}"/>
    <dgm:cxn modelId="{4917DEAA-32A3-4B91-80DD-3F641E2360D7}" type="presOf" srcId="{1E65AB61-D055-4AD4-B621-293B5B3EC5C5}" destId="{C6666480-A163-450D-980B-DB3B80B30B07}" srcOrd="0" destOrd="0" presId="urn:microsoft.com/office/officeart/2005/8/layout/hList7#1"/>
    <dgm:cxn modelId="{1BE90D85-77A5-4189-8296-11CB6BF61E91}" srcId="{09DC1F7F-2E22-4B20-B759-F9EC17690C6F}" destId="{7808D837-76FC-426B-B309-83AF6DBC050C}" srcOrd="5" destOrd="0" parTransId="{DEB4A810-0BAF-4610-A91A-28B6813CB7A5}" sibTransId="{1CCC0157-9394-4547-8615-49BC2E9F858F}"/>
    <dgm:cxn modelId="{0D987743-77A1-456C-846A-57717BB6E24C}" type="presOf" srcId="{B5AE8295-C230-41E8-8217-C2188F7A7E9A}" destId="{02AAF34B-6796-446A-B8F0-9E7A85A51D38}" srcOrd="0" destOrd="0" presId="urn:microsoft.com/office/officeart/2005/8/layout/hList7#1"/>
    <dgm:cxn modelId="{9596B06F-D80D-4A20-831D-8F72CD6D6B66}" type="presOf" srcId="{3B25A9F5-C017-4509-A671-427193C8218A}" destId="{C9E6E3C8-EEC0-473A-A98F-B15B9A648974}" srcOrd="1" destOrd="0" presId="urn:microsoft.com/office/officeart/2005/8/layout/hList7#1"/>
    <dgm:cxn modelId="{38257A69-A993-4A2F-8F42-6C875994711E}" type="presOf" srcId="{A7394F6F-CD24-46D8-8E60-25B3D7A177E0}" destId="{9A7034F7-8E14-4708-9BFB-0BEB8BE7A125}" srcOrd="0" destOrd="0" presId="urn:microsoft.com/office/officeart/2005/8/layout/hList7#1"/>
    <dgm:cxn modelId="{BD033DEC-C3F0-457F-9383-F8770E931A4F}" type="presOf" srcId="{818BA6B1-237A-418E-B743-773631F6DC87}" destId="{E0E8589C-4DEE-4DC7-A8CC-2DEF7582C70A}" srcOrd="0" destOrd="0" presId="urn:microsoft.com/office/officeart/2005/8/layout/hList7#1"/>
    <dgm:cxn modelId="{9073DA76-751F-45A3-BE66-18B96495360A}" srcId="{09DC1F7F-2E22-4B20-B759-F9EC17690C6F}" destId="{818BA6B1-237A-418E-B743-773631F6DC87}" srcOrd="1" destOrd="0" parTransId="{CDEB7AA3-F846-4A19-A1AD-22EA764CA113}" sibTransId="{0F433313-94D6-4E72-9450-DD7194C0D178}"/>
    <dgm:cxn modelId="{5C39F994-DCB7-44BB-80DA-35F4CB74D7FA}" type="presOf" srcId="{CE558F25-FA03-45AC-838C-B1EC4B93A381}" destId="{35CA526E-BD87-4832-83DC-2C90F64F7CE9}" srcOrd="0" destOrd="0" presId="urn:microsoft.com/office/officeart/2005/8/layout/hList7#1"/>
    <dgm:cxn modelId="{51CDF66D-8E80-4CE6-A950-8BD92A8D4E29}" type="presOf" srcId="{7808D837-76FC-426B-B309-83AF6DBC050C}" destId="{C735D4E1-2C6E-4C92-89D3-4969C1EBBCB6}" srcOrd="0" destOrd="0" presId="urn:microsoft.com/office/officeart/2005/8/layout/hList7#1"/>
    <dgm:cxn modelId="{91DE025D-C3AE-467C-9099-93E10CFA0D27}" type="presParOf" srcId="{B027BA7B-2583-4DE0-B9F7-5F19B95C3E7E}" destId="{93134128-70ED-4C8C-A302-123306FD0954}" srcOrd="0" destOrd="0" presId="urn:microsoft.com/office/officeart/2005/8/layout/hList7#1"/>
    <dgm:cxn modelId="{64CF58AE-E777-40CA-BCF0-DE132BD5AC36}" type="presParOf" srcId="{B027BA7B-2583-4DE0-B9F7-5F19B95C3E7E}" destId="{0D3696F5-23E2-422D-8238-4677CC2A9C77}" srcOrd="1" destOrd="0" presId="urn:microsoft.com/office/officeart/2005/8/layout/hList7#1"/>
    <dgm:cxn modelId="{99527907-0D65-47F0-9505-1470A35E70E4}" type="presParOf" srcId="{0D3696F5-23E2-422D-8238-4677CC2A9C77}" destId="{6928E0F5-E7BF-4165-8BF5-E2AB66EFEAF0}" srcOrd="0" destOrd="0" presId="urn:microsoft.com/office/officeart/2005/8/layout/hList7#1"/>
    <dgm:cxn modelId="{3B6117BC-1DB5-4127-A070-E0EF176D2D29}" type="presParOf" srcId="{6928E0F5-E7BF-4165-8BF5-E2AB66EFEAF0}" destId="{8D305B4A-4040-4C9A-9285-C9FA6211C38E}" srcOrd="0" destOrd="0" presId="urn:microsoft.com/office/officeart/2005/8/layout/hList7#1"/>
    <dgm:cxn modelId="{79176044-3B02-4DFF-B194-7A893306069C}" type="presParOf" srcId="{6928E0F5-E7BF-4165-8BF5-E2AB66EFEAF0}" destId="{BD78F24A-A360-4CE0-A44A-CB6F583AE6FC}" srcOrd="1" destOrd="0" presId="urn:microsoft.com/office/officeart/2005/8/layout/hList7#1"/>
    <dgm:cxn modelId="{7CA9EADD-C034-4D9D-9450-F5DC7AEBB87A}" type="presParOf" srcId="{6928E0F5-E7BF-4165-8BF5-E2AB66EFEAF0}" destId="{7805C0E2-B06A-48A0-9A5C-7AF6B479EA1D}" srcOrd="2" destOrd="0" presId="urn:microsoft.com/office/officeart/2005/8/layout/hList7#1"/>
    <dgm:cxn modelId="{5EAC7507-7B8C-4418-87CA-372D9B794BE6}" type="presParOf" srcId="{6928E0F5-E7BF-4165-8BF5-E2AB66EFEAF0}" destId="{80B2D580-3762-44E3-8614-DD34BC5E090E}" srcOrd="3" destOrd="0" presId="urn:microsoft.com/office/officeart/2005/8/layout/hList7#1"/>
    <dgm:cxn modelId="{65002D22-11AE-4776-B7E7-D08149B68CF4}" type="presParOf" srcId="{0D3696F5-23E2-422D-8238-4677CC2A9C77}" destId="{320F41B0-4978-467E-9C54-0ECFB19596B4}" srcOrd="1" destOrd="0" presId="urn:microsoft.com/office/officeart/2005/8/layout/hList7#1"/>
    <dgm:cxn modelId="{CBD5CB80-010C-4044-9E0B-751E76B38251}" type="presParOf" srcId="{0D3696F5-23E2-422D-8238-4677CC2A9C77}" destId="{E2AEB5AF-7ADB-48FD-9B29-E4372601D9B1}" srcOrd="2" destOrd="0" presId="urn:microsoft.com/office/officeart/2005/8/layout/hList7#1"/>
    <dgm:cxn modelId="{1D6DDF0C-A8AB-4E13-B794-09A6480C3CAD}" type="presParOf" srcId="{E2AEB5AF-7ADB-48FD-9B29-E4372601D9B1}" destId="{E0E8589C-4DEE-4DC7-A8CC-2DEF7582C70A}" srcOrd="0" destOrd="0" presId="urn:microsoft.com/office/officeart/2005/8/layout/hList7#1"/>
    <dgm:cxn modelId="{E42BFAD7-2329-472E-A1A1-A7D31DFD45F9}" type="presParOf" srcId="{E2AEB5AF-7ADB-48FD-9B29-E4372601D9B1}" destId="{BA949122-4914-4F63-AD3E-4C1A878BC521}" srcOrd="1" destOrd="0" presId="urn:microsoft.com/office/officeart/2005/8/layout/hList7#1"/>
    <dgm:cxn modelId="{62E8BEF6-C461-4D57-9461-4AED087A9C10}" type="presParOf" srcId="{E2AEB5AF-7ADB-48FD-9B29-E4372601D9B1}" destId="{D014E43D-6C6F-408E-9E6D-27EB3089B01B}" srcOrd="2" destOrd="0" presId="urn:microsoft.com/office/officeart/2005/8/layout/hList7#1"/>
    <dgm:cxn modelId="{88C20004-669E-4432-826D-6ED8D3058DBC}" type="presParOf" srcId="{E2AEB5AF-7ADB-48FD-9B29-E4372601D9B1}" destId="{01BB8187-D9E5-497A-821C-B3AE18993319}" srcOrd="3" destOrd="0" presId="urn:microsoft.com/office/officeart/2005/8/layout/hList7#1"/>
    <dgm:cxn modelId="{4DB8F4A3-4D16-40C2-AFB2-FC8980086B5B}" type="presParOf" srcId="{0D3696F5-23E2-422D-8238-4677CC2A9C77}" destId="{E2D6A5AD-D28B-4616-ADA1-D386AC715ED8}" srcOrd="3" destOrd="0" presId="urn:microsoft.com/office/officeart/2005/8/layout/hList7#1"/>
    <dgm:cxn modelId="{AB3C6204-073E-47B8-B539-99AFE5A623C5}" type="presParOf" srcId="{0D3696F5-23E2-422D-8238-4677CC2A9C77}" destId="{3EC7FAE0-BC46-40E1-B80C-2A238D7CBB61}" srcOrd="4" destOrd="0" presId="urn:microsoft.com/office/officeart/2005/8/layout/hList7#1"/>
    <dgm:cxn modelId="{2C461DF9-321D-4AB8-8DB9-5EBC940E921A}" type="presParOf" srcId="{3EC7FAE0-BC46-40E1-B80C-2A238D7CBB61}" destId="{35CA526E-BD87-4832-83DC-2C90F64F7CE9}" srcOrd="0" destOrd="0" presId="urn:microsoft.com/office/officeart/2005/8/layout/hList7#1"/>
    <dgm:cxn modelId="{CE612205-A594-46EF-B8CB-93B32D7AC816}" type="presParOf" srcId="{3EC7FAE0-BC46-40E1-B80C-2A238D7CBB61}" destId="{87F083F7-B08A-492B-BF98-AE402D10323F}" srcOrd="1" destOrd="0" presId="urn:microsoft.com/office/officeart/2005/8/layout/hList7#1"/>
    <dgm:cxn modelId="{2EC4CF19-9682-4EAE-8AAD-13BD076D250A}" type="presParOf" srcId="{3EC7FAE0-BC46-40E1-B80C-2A238D7CBB61}" destId="{857E0CEF-A8EB-4E61-89B5-0D9B88AAD67B}" srcOrd="2" destOrd="0" presId="urn:microsoft.com/office/officeart/2005/8/layout/hList7#1"/>
    <dgm:cxn modelId="{B1A5AB4E-AE06-4D38-939F-0AA88A631EEF}" type="presParOf" srcId="{3EC7FAE0-BC46-40E1-B80C-2A238D7CBB61}" destId="{82C94B6C-5DB9-40C0-8FA3-1107F84702C1}" srcOrd="3" destOrd="0" presId="urn:microsoft.com/office/officeart/2005/8/layout/hList7#1"/>
    <dgm:cxn modelId="{D4248994-79A8-42B7-9CFA-191B60A979DE}" type="presParOf" srcId="{0D3696F5-23E2-422D-8238-4677CC2A9C77}" destId="{9A7034F7-8E14-4708-9BFB-0BEB8BE7A125}" srcOrd="5" destOrd="0" presId="urn:microsoft.com/office/officeart/2005/8/layout/hList7#1"/>
    <dgm:cxn modelId="{2D51E6F5-A69E-4668-B417-6E2C4C84254E}" type="presParOf" srcId="{0D3696F5-23E2-422D-8238-4677CC2A9C77}" destId="{050BEC6B-7FBA-4C44-8222-C38E31CCE12F}" srcOrd="6" destOrd="0" presId="urn:microsoft.com/office/officeart/2005/8/layout/hList7#1"/>
    <dgm:cxn modelId="{1FADB184-1581-41F7-B20E-758AF013CB08}" type="presParOf" srcId="{050BEC6B-7FBA-4C44-8222-C38E31CCE12F}" destId="{02AAF34B-6796-446A-B8F0-9E7A85A51D38}" srcOrd="0" destOrd="0" presId="urn:microsoft.com/office/officeart/2005/8/layout/hList7#1"/>
    <dgm:cxn modelId="{2A8E695F-9597-49B3-8653-0034A782ABBD}" type="presParOf" srcId="{050BEC6B-7FBA-4C44-8222-C38E31CCE12F}" destId="{24603D98-C9C9-4D26-8F36-094F9980E91B}" srcOrd="1" destOrd="0" presId="urn:microsoft.com/office/officeart/2005/8/layout/hList7#1"/>
    <dgm:cxn modelId="{7DC243D2-DA91-4693-8CC0-B179F020105F}" type="presParOf" srcId="{050BEC6B-7FBA-4C44-8222-C38E31CCE12F}" destId="{8763C340-E140-4419-A721-CE581A7F1EA6}" srcOrd="2" destOrd="0" presId="urn:microsoft.com/office/officeart/2005/8/layout/hList7#1"/>
    <dgm:cxn modelId="{CF2D7D8D-91DF-46BB-BA1A-3AE1576BDDEA}" type="presParOf" srcId="{050BEC6B-7FBA-4C44-8222-C38E31CCE12F}" destId="{C93A3A3F-93D1-471F-A3B8-A01B25D59A54}" srcOrd="3" destOrd="0" presId="urn:microsoft.com/office/officeart/2005/8/layout/hList7#1"/>
    <dgm:cxn modelId="{40A6DC5F-56B4-4F18-A2C1-33DC1A7FA765}" type="presParOf" srcId="{0D3696F5-23E2-422D-8238-4677CC2A9C77}" destId="{F85E5BBC-15AD-4273-899A-6CE4B670CDA8}" srcOrd="7" destOrd="0" presId="urn:microsoft.com/office/officeart/2005/8/layout/hList7#1"/>
    <dgm:cxn modelId="{5EF63A18-9C20-4DCB-BD6B-8C19F8BE0E7A}" type="presParOf" srcId="{0D3696F5-23E2-422D-8238-4677CC2A9C77}" destId="{DDE13DFF-49CF-4B07-A09C-175BA818E909}" srcOrd="8" destOrd="0" presId="urn:microsoft.com/office/officeart/2005/8/layout/hList7#1"/>
    <dgm:cxn modelId="{CE23D00C-1219-48E6-B9C1-814E94C9D1E6}" type="presParOf" srcId="{DDE13DFF-49CF-4B07-A09C-175BA818E909}" destId="{0B1431D7-6914-4526-88CE-896C1396C6A1}" srcOrd="0" destOrd="0" presId="urn:microsoft.com/office/officeart/2005/8/layout/hList7#1"/>
    <dgm:cxn modelId="{D26BBA5B-19C9-4956-A2DB-EE5F1D9C1EC2}" type="presParOf" srcId="{DDE13DFF-49CF-4B07-A09C-175BA818E909}" destId="{C9E6E3C8-EEC0-473A-A98F-B15B9A648974}" srcOrd="1" destOrd="0" presId="urn:microsoft.com/office/officeart/2005/8/layout/hList7#1"/>
    <dgm:cxn modelId="{324F9DB2-8D0E-49A6-BA33-7166B0ACA030}" type="presParOf" srcId="{DDE13DFF-49CF-4B07-A09C-175BA818E909}" destId="{4B729014-F5D3-46A3-A0A9-88A968E7BAF5}" srcOrd="2" destOrd="0" presId="urn:microsoft.com/office/officeart/2005/8/layout/hList7#1"/>
    <dgm:cxn modelId="{B958BBFD-516A-46F9-B56C-E8DCF46EDB3D}" type="presParOf" srcId="{DDE13DFF-49CF-4B07-A09C-175BA818E909}" destId="{BCC9E112-2099-4D5C-B6FA-E7451EF62BFF}" srcOrd="3" destOrd="0" presId="urn:microsoft.com/office/officeart/2005/8/layout/hList7#1"/>
    <dgm:cxn modelId="{233DB98D-9E25-4B02-B309-01C83EB93C04}" type="presParOf" srcId="{0D3696F5-23E2-422D-8238-4677CC2A9C77}" destId="{C6666480-A163-450D-980B-DB3B80B30B07}" srcOrd="9" destOrd="0" presId="urn:microsoft.com/office/officeart/2005/8/layout/hList7#1"/>
    <dgm:cxn modelId="{DEBDD2D2-5297-4963-AC6C-EDD1C82637C3}" type="presParOf" srcId="{0D3696F5-23E2-422D-8238-4677CC2A9C77}" destId="{D3B51866-8EBA-409A-AC8A-0323B8CF87D3}" srcOrd="10" destOrd="0" presId="urn:microsoft.com/office/officeart/2005/8/layout/hList7#1"/>
    <dgm:cxn modelId="{14CDB741-1126-437E-96B2-949947BF9BB2}" type="presParOf" srcId="{D3B51866-8EBA-409A-AC8A-0323B8CF87D3}" destId="{C735D4E1-2C6E-4C92-89D3-4969C1EBBCB6}" srcOrd="0" destOrd="0" presId="urn:microsoft.com/office/officeart/2005/8/layout/hList7#1"/>
    <dgm:cxn modelId="{1033EE0C-8F09-40F1-BA42-0B58324152EC}" type="presParOf" srcId="{D3B51866-8EBA-409A-AC8A-0323B8CF87D3}" destId="{911D61BA-A600-4110-B198-5722505A64EA}" srcOrd="1" destOrd="0" presId="urn:microsoft.com/office/officeart/2005/8/layout/hList7#1"/>
    <dgm:cxn modelId="{F9509E73-B0FA-4F2D-AEAD-E89282172F28}" type="presParOf" srcId="{D3B51866-8EBA-409A-AC8A-0323B8CF87D3}" destId="{9FCD5F8E-B726-4163-8AA9-5ED9FD00FFE7}" srcOrd="2" destOrd="0" presId="urn:microsoft.com/office/officeart/2005/8/layout/hList7#1"/>
    <dgm:cxn modelId="{EDE396A6-DC8B-40F1-A22E-F92CEB8B4838}" type="presParOf" srcId="{D3B51866-8EBA-409A-AC8A-0323B8CF87D3}" destId="{474A9ADF-1973-412D-82CD-40321746DA0F}"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3868A-F49D-4DAD-8E11-D86A9FFDDFEE}">
      <dsp:nvSpPr>
        <dsp:cNvPr id="0" name=""/>
        <dsp:cNvSpPr/>
      </dsp:nvSpPr>
      <dsp:spPr>
        <a:xfrm>
          <a:off x="968" y="-32307"/>
          <a:ext cx="2432140" cy="938806"/>
        </a:xfrm>
        <a:prstGeom prst="chevron">
          <a:avLst>
            <a:gd name="adj" fmla="val 4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7FC4607-5552-4085-99F8-37AC65C9C37A}">
      <dsp:nvSpPr>
        <dsp:cNvPr id="0" name=""/>
        <dsp:cNvSpPr/>
      </dsp:nvSpPr>
      <dsp:spPr>
        <a:xfrm>
          <a:off x="649538" y="112344"/>
          <a:ext cx="2053807" cy="1118906"/>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ahoma" panose="020B0604030504040204" pitchFamily="34" charset="0"/>
              <a:ea typeface="Tahoma" panose="020B0604030504040204" pitchFamily="34" charset="0"/>
              <a:cs typeface="Tahoma" panose="020B0604030504040204" pitchFamily="34" charset="0"/>
            </a:rPr>
            <a:t>Is writing ETL scripts in MapReduce code still ETL?</a:t>
          </a:r>
        </a:p>
        <a:p>
          <a:pPr lvl="0" algn="ctr" defTabSz="533400">
            <a:lnSpc>
              <a:spcPct val="90000"/>
            </a:lnSpc>
            <a:spcBef>
              <a:spcPct val="0"/>
            </a:spcBef>
            <a:spcAft>
              <a:spcPct val="35000"/>
            </a:spcAft>
          </a:pPr>
          <a:endParaRPr lang="en-US" sz="1200" kern="1200" dirty="0">
            <a:latin typeface="Tahoma" panose="020B0604030504040204" pitchFamily="34" charset="0"/>
            <a:ea typeface="Tahoma" panose="020B0604030504040204" pitchFamily="34" charset="0"/>
            <a:cs typeface="Tahoma" panose="020B0604030504040204" pitchFamily="34" charset="0"/>
          </a:endParaRPr>
        </a:p>
      </dsp:txBody>
      <dsp:txXfrm>
        <a:off x="682310" y="145116"/>
        <a:ext cx="1988263" cy="1053362"/>
      </dsp:txXfrm>
    </dsp:sp>
    <dsp:sp modelId="{8D4882EE-073D-4132-B817-C6958982AD7C}">
      <dsp:nvSpPr>
        <dsp:cNvPr id="0" name=""/>
        <dsp:cNvSpPr/>
      </dsp:nvSpPr>
      <dsp:spPr>
        <a:xfrm>
          <a:off x="2779012" y="-32307"/>
          <a:ext cx="2432140" cy="938806"/>
        </a:xfrm>
        <a:prstGeom prst="chevron">
          <a:avLst>
            <a:gd name="adj" fmla="val 40000"/>
          </a:avLst>
        </a:prstGeom>
        <a:solidFill>
          <a:schemeClr val="accent2">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5CDF899-AA9A-4B3B-9163-9CCA7D438985}">
      <dsp:nvSpPr>
        <dsp:cNvPr id="0" name=""/>
        <dsp:cNvSpPr/>
      </dsp:nvSpPr>
      <dsp:spPr>
        <a:xfrm>
          <a:off x="3427583" y="112344"/>
          <a:ext cx="2053807" cy="1118906"/>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2400128"/>
              <a:satOff val="1981"/>
              <a:lumOff val="882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ahoma" panose="020B0604030504040204" pitchFamily="34" charset="0"/>
              <a:ea typeface="Tahoma" panose="020B0604030504040204" pitchFamily="34" charset="0"/>
              <a:cs typeface="Tahoma" panose="020B0604030504040204" pitchFamily="34" charset="0"/>
            </a:rPr>
            <a:t>Is ETL running faster (in few cases &amp; slower in others) on Hadoop eliminating ETL?</a:t>
          </a:r>
        </a:p>
        <a:p>
          <a:pPr lvl="0" algn="ctr" defTabSz="533400">
            <a:lnSpc>
              <a:spcPct val="90000"/>
            </a:lnSpc>
            <a:spcBef>
              <a:spcPct val="0"/>
            </a:spcBef>
            <a:spcAft>
              <a:spcPct val="35000"/>
            </a:spcAft>
          </a:pPr>
          <a:endParaRPr lang="en-US" sz="1200" kern="1200" dirty="0">
            <a:latin typeface="Tahoma" panose="020B0604030504040204" pitchFamily="34" charset="0"/>
            <a:ea typeface="Tahoma" panose="020B0604030504040204" pitchFamily="34" charset="0"/>
            <a:cs typeface="Tahoma" panose="020B0604030504040204" pitchFamily="34" charset="0"/>
          </a:endParaRPr>
        </a:p>
      </dsp:txBody>
      <dsp:txXfrm>
        <a:off x="3460355" y="145116"/>
        <a:ext cx="1988263" cy="1053362"/>
      </dsp:txXfrm>
    </dsp:sp>
    <dsp:sp modelId="{B848544E-D0BB-4FD6-955E-18D46C290F05}">
      <dsp:nvSpPr>
        <dsp:cNvPr id="0" name=""/>
        <dsp:cNvSpPr/>
      </dsp:nvSpPr>
      <dsp:spPr>
        <a:xfrm>
          <a:off x="5557057" y="-32307"/>
          <a:ext cx="2432140" cy="938806"/>
        </a:xfrm>
        <a:prstGeom prst="chevron">
          <a:avLst>
            <a:gd name="adj" fmla="val 40000"/>
          </a:avLst>
        </a:prstGeom>
        <a:solidFill>
          <a:schemeClr val="accent2">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A48DF43-D77F-4928-8495-1DFAF80A45E7}">
      <dsp:nvSpPr>
        <dsp:cNvPr id="0" name=""/>
        <dsp:cNvSpPr/>
      </dsp:nvSpPr>
      <dsp:spPr>
        <a:xfrm>
          <a:off x="6205628" y="112344"/>
          <a:ext cx="2053807" cy="1118906"/>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4800256"/>
              <a:satOff val="3963"/>
              <a:lumOff val="176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ahoma" panose="020B0604030504040204" pitchFamily="34" charset="0"/>
              <a:ea typeface="Tahoma" panose="020B0604030504040204" pitchFamily="34" charset="0"/>
              <a:cs typeface="Tahoma" panose="020B0604030504040204" pitchFamily="34" charset="0"/>
            </a:rPr>
            <a:t>Is introduction of Hadoop changing when, where and how ETL happens? </a:t>
          </a:r>
        </a:p>
        <a:p>
          <a:pPr lvl="0" algn="ctr" defTabSz="533400">
            <a:lnSpc>
              <a:spcPct val="90000"/>
            </a:lnSpc>
            <a:spcBef>
              <a:spcPct val="0"/>
            </a:spcBef>
            <a:spcAft>
              <a:spcPct val="35000"/>
            </a:spcAft>
          </a:pPr>
          <a:endParaRPr lang="en-US" sz="1200" kern="1200" dirty="0">
            <a:latin typeface="Tahoma" panose="020B0604030504040204" pitchFamily="34" charset="0"/>
            <a:ea typeface="Tahoma" panose="020B0604030504040204" pitchFamily="34" charset="0"/>
            <a:cs typeface="Tahoma" panose="020B0604030504040204" pitchFamily="34" charset="0"/>
          </a:endParaRPr>
        </a:p>
      </dsp:txBody>
      <dsp:txXfrm>
        <a:off x="6238400" y="145116"/>
        <a:ext cx="1988263" cy="1053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E6669-4FA1-4589-9395-4788C311E52D}">
      <dsp:nvSpPr>
        <dsp:cNvPr id="0" name=""/>
        <dsp:cNvSpPr/>
      </dsp:nvSpPr>
      <dsp:spPr>
        <a:xfrm>
          <a:off x="0" y="21150"/>
          <a:ext cx="1772866" cy="75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E</a:t>
          </a:r>
          <a:endParaRPr lang="en-US" sz="1200" kern="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sp:txBody>
      <dsp:txXfrm>
        <a:off x="0" y="21150"/>
        <a:ext cx="1772866" cy="752400"/>
      </dsp:txXfrm>
    </dsp:sp>
    <dsp:sp modelId="{78E15B7A-FDB2-4C69-85FE-97040710504F}">
      <dsp:nvSpPr>
        <dsp:cNvPr id="0" name=""/>
        <dsp:cNvSpPr/>
      </dsp:nvSpPr>
      <dsp:spPr>
        <a:xfrm>
          <a:off x="1772865" y="211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1D6D92E-3D66-4048-A4A9-9D75910916D5}">
      <dsp:nvSpPr>
        <dsp:cNvPr id="0" name=""/>
        <dsp:cNvSpPr/>
      </dsp:nvSpPr>
      <dsp:spPr>
        <a:xfrm>
          <a:off x="2269268" y="21150"/>
          <a:ext cx="4822195" cy="752400"/>
        </a:xfrm>
        <a:prstGeom prst="rect">
          <a:avLst/>
        </a:prstGeom>
        <a:gradFill rotWithShape="0">
          <a:gsLst>
            <a:gs pos="0">
              <a:srgbClr val="4BACC6">
                <a:hueOff val="0"/>
                <a:satOff val="0"/>
                <a:lumOff val="0"/>
                <a:alphaOff val="0"/>
                <a:tint val="50000"/>
                <a:satMod val="300000"/>
              </a:srgbClr>
            </a:gs>
            <a:gs pos="35000">
              <a:srgbClr val="4BACC6">
                <a:hueOff val="0"/>
                <a:satOff val="0"/>
                <a:lumOff val="0"/>
                <a:alphaOff val="0"/>
                <a:tint val="37000"/>
                <a:satMod val="300000"/>
              </a:srgbClr>
            </a:gs>
            <a:gs pos="100000">
              <a:srgbClr val="4BACC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Represents the ability to consistently and reliably extract data with high performance and minimal impact to the source system</a:t>
          </a:r>
          <a:endParaRPr lang="en-US" sz="12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2269268" y="21150"/>
        <a:ext cx="4822195" cy="752400"/>
      </dsp:txXfrm>
    </dsp:sp>
    <dsp:sp modelId="{C26149F6-0F81-4011-B301-B245DB771715}">
      <dsp:nvSpPr>
        <dsp:cNvPr id="0" name=""/>
        <dsp:cNvSpPr/>
      </dsp:nvSpPr>
      <dsp:spPr>
        <a:xfrm>
          <a:off x="0" y="910350"/>
          <a:ext cx="1772866" cy="75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T</a:t>
          </a:r>
          <a:endParaRPr lang="en-US" sz="1200" kern="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sp:txBody>
      <dsp:txXfrm>
        <a:off x="0" y="910350"/>
        <a:ext cx="1772866" cy="752400"/>
      </dsp:txXfrm>
    </dsp:sp>
    <dsp:sp modelId="{FEB929E7-7C7B-41F1-9797-6559DCE2E87C}">
      <dsp:nvSpPr>
        <dsp:cNvPr id="0" name=""/>
        <dsp:cNvSpPr/>
      </dsp:nvSpPr>
      <dsp:spPr>
        <a:xfrm>
          <a:off x="1772865" y="9103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C6FC1-D264-43A5-BBA2-CFB241E09CEB}">
      <dsp:nvSpPr>
        <dsp:cNvPr id="0" name=""/>
        <dsp:cNvSpPr/>
      </dsp:nvSpPr>
      <dsp:spPr>
        <a:xfrm>
          <a:off x="2269268" y="910350"/>
          <a:ext cx="4822195" cy="752400"/>
        </a:xfrm>
        <a:prstGeom prst="rect">
          <a:avLst/>
        </a:prstGeom>
        <a:gradFill rotWithShape="0">
          <a:gsLst>
            <a:gs pos="0">
              <a:srgbClr val="4BACC6">
                <a:hueOff val="-4966938"/>
                <a:satOff val="19906"/>
                <a:lumOff val="4314"/>
                <a:alphaOff val="0"/>
                <a:tint val="50000"/>
                <a:satMod val="300000"/>
              </a:srgbClr>
            </a:gs>
            <a:gs pos="35000">
              <a:srgbClr val="4BACC6">
                <a:hueOff val="-4966938"/>
                <a:satOff val="19906"/>
                <a:lumOff val="4314"/>
                <a:alphaOff val="0"/>
                <a:tint val="37000"/>
                <a:satMod val="300000"/>
              </a:srgbClr>
            </a:gs>
            <a:gs pos="100000">
              <a:srgbClr val="4BACC6">
                <a:hueOff val="-4966938"/>
                <a:satOff val="19906"/>
                <a:lumOff val="4314"/>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Represents the ability to transform one or more data sets in batch or real-time into a consumable format</a:t>
          </a:r>
          <a:endParaRPr lang="en-US" sz="12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2269268" y="910350"/>
        <a:ext cx="4822195" cy="752400"/>
      </dsp:txXfrm>
    </dsp:sp>
    <dsp:sp modelId="{B2BFE8CF-41DD-4DD6-9A33-26737FB3FD5F}">
      <dsp:nvSpPr>
        <dsp:cNvPr id="0" name=""/>
        <dsp:cNvSpPr/>
      </dsp:nvSpPr>
      <dsp:spPr>
        <a:xfrm>
          <a:off x="0" y="1799550"/>
          <a:ext cx="1772866" cy="75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rPr>
            <a:t>L</a:t>
          </a:r>
          <a:endParaRPr lang="en-US" sz="1200" kern="1200" dirty="0">
            <a:solidFill>
              <a:srgbClr val="262626">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dsp:txBody>
      <dsp:txXfrm>
        <a:off x="0" y="1799550"/>
        <a:ext cx="1772866" cy="752400"/>
      </dsp:txXfrm>
    </dsp:sp>
    <dsp:sp modelId="{D1A48D47-0F37-40B7-9BC6-E6993CEA0B36}">
      <dsp:nvSpPr>
        <dsp:cNvPr id="0" name=""/>
        <dsp:cNvSpPr/>
      </dsp:nvSpPr>
      <dsp:spPr>
        <a:xfrm>
          <a:off x="1772865" y="1799550"/>
          <a:ext cx="354573" cy="752400"/>
        </a:xfrm>
        <a:prstGeom prst="leftBrace">
          <a:avLst>
            <a:gd name="adj1" fmla="val 35000"/>
            <a:gd name="adj2" fmla="val 50000"/>
          </a:avLst>
        </a:prstGeom>
        <a:noFill/>
        <a:ln w="25400" cap="flat" cmpd="sng" algn="ctr">
          <a:solidFill>
            <a:srgbClr val="4BACC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BAA6236-A11C-4828-AB1C-C2554935C509}">
      <dsp:nvSpPr>
        <dsp:cNvPr id="0" name=""/>
        <dsp:cNvSpPr/>
      </dsp:nvSpPr>
      <dsp:spPr>
        <a:xfrm>
          <a:off x="2269268" y="1799550"/>
          <a:ext cx="4822195" cy="752400"/>
        </a:xfrm>
        <a:prstGeom prst="rect">
          <a:avLst/>
        </a:prstGeom>
        <a:gradFill rotWithShape="0">
          <a:gsLst>
            <a:gs pos="0">
              <a:srgbClr val="4BACC6">
                <a:hueOff val="-9933876"/>
                <a:satOff val="39811"/>
                <a:lumOff val="8628"/>
                <a:alphaOff val="0"/>
                <a:tint val="50000"/>
                <a:satMod val="300000"/>
              </a:srgbClr>
            </a:gs>
            <a:gs pos="35000">
              <a:srgbClr val="4BACC6">
                <a:hueOff val="-9933876"/>
                <a:satOff val="39811"/>
                <a:lumOff val="8628"/>
                <a:alphaOff val="0"/>
                <a:tint val="37000"/>
                <a:satMod val="300000"/>
              </a:srgbClr>
            </a:gs>
            <a:gs pos="100000">
              <a:srgbClr val="4BACC6">
                <a:hueOff val="-9933876"/>
                <a:satOff val="39811"/>
                <a:lumOff val="8628"/>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Stands for loading data into a persistent or virtual data store</a:t>
          </a:r>
          <a:endParaRPr lang="en-US" sz="12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2269268" y="1799550"/>
        <a:ext cx="4822195" cy="752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05B4A-4040-4C9A-9285-C9FA6211C38E}">
      <dsp:nvSpPr>
        <dsp:cNvPr id="0" name=""/>
        <dsp:cNvSpPr/>
      </dsp:nvSpPr>
      <dsp:spPr>
        <a:xfrm>
          <a:off x="85"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BIG DATA</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15724" y="541373"/>
        <a:ext cx="1105670" cy="502688"/>
      </dsp:txXfrm>
    </dsp:sp>
    <dsp:sp modelId="{80B2D580-3762-44E3-8614-DD34BC5E090E}">
      <dsp:nvSpPr>
        <dsp:cNvPr id="0" name=""/>
        <dsp:cNvSpPr/>
      </dsp:nvSpPr>
      <dsp:spPr>
        <a:xfrm>
          <a:off x="272726" y="-1706"/>
          <a:ext cx="591665" cy="591665"/>
        </a:xfrm>
        <a:prstGeom prst="ellipse">
          <a:avLst/>
        </a:prstGeom>
        <a:blipFill rotWithShape="1">
          <a:blip xmlns:r="http://schemas.openxmlformats.org/officeDocument/2006/relationships" r:embed="rId1"/>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E0E8589C-4DEE-4DC7-A8CC-2DEF7582C70A}">
      <dsp:nvSpPr>
        <dsp:cNvPr id="0" name=""/>
        <dsp:cNvSpPr/>
      </dsp:nvSpPr>
      <dsp:spPr>
        <a:xfrm>
          <a:off x="1171142"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DATA INTEGRATION</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1186781" y="541373"/>
        <a:ext cx="1105670" cy="502688"/>
      </dsp:txXfrm>
    </dsp:sp>
    <dsp:sp modelId="{01BB8187-D9E5-497A-821C-B3AE18993319}">
      <dsp:nvSpPr>
        <dsp:cNvPr id="0" name=""/>
        <dsp:cNvSpPr/>
      </dsp:nvSpPr>
      <dsp:spPr>
        <a:xfrm>
          <a:off x="1443783" y="-1706"/>
          <a:ext cx="591665" cy="591665"/>
        </a:xfrm>
        <a:prstGeom prst="ellipse">
          <a:avLst/>
        </a:prstGeom>
        <a:blipFill rotWithShape="1">
          <a:blip xmlns:r="http://schemas.openxmlformats.org/officeDocument/2006/relationships" r:embed="rId2"/>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5CA526E-BD87-4832-83DC-2C90F64F7CE9}">
      <dsp:nvSpPr>
        <dsp:cNvPr id="0" name=""/>
        <dsp:cNvSpPr/>
      </dsp:nvSpPr>
      <dsp:spPr>
        <a:xfrm>
          <a:off x="2342199"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DATA QUALITY</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2357838" y="541373"/>
        <a:ext cx="1105670" cy="502688"/>
      </dsp:txXfrm>
    </dsp:sp>
    <dsp:sp modelId="{82C94B6C-5DB9-40C0-8FA3-1107F84702C1}">
      <dsp:nvSpPr>
        <dsp:cNvPr id="0" name=""/>
        <dsp:cNvSpPr/>
      </dsp:nvSpPr>
      <dsp:spPr>
        <a:xfrm>
          <a:off x="2614840" y="-1706"/>
          <a:ext cx="591665" cy="591665"/>
        </a:xfrm>
        <a:prstGeom prst="ellipse">
          <a:avLst/>
        </a:prstGeom>
        <a:blipFill rotWithShape="1">
          <a:blip xmlns:r="http://schemas.openxmlformats.org/officeDocument/2006/relationships" r:embed="rId3"/>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2AAF34B-6796-446A-B8F0-9E7A85A51D38}">
      <dsp:nvSpPr>
        <dsp:cNvPr id="0" name=""/>
        <dsp:cNvSpPr/>
      </dsp:nvSpPr>
      <dsp:spPr>
        <a:xfrm>
          <a:off x="3513256"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MDM</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3528895" y="541373"/>
        <a:ext cx="1105670" cy="502688"/>
      </dsp:txXfrm>
    </dsp:sp>
    <dsp:sp modelId="{C93A3A3F-93D1-471F-A3B8-A01B25D59A54}">
      <dsp:nvSpPr>
        <dsp:cNvPr id="0" name=""/>
        <dsp:cNvSpPr/>
      </dsp:nvSpPr>
      <dsp:spPr>
        <a:xfrm>
          <a:off x="3785897" y="-1706"/>
          <a:ext cx="591665" cy="591665"/>
        </a:xfrm>
        <a:prstGeom prst="ellipse">
          <a:avLst/>
        </a:prstGeom>
        <a:blipFill rotWithShape="1">
          <a:blip xmlns:r="http://schemas.openxmlformats.org/officeDocument/2006/relationships" r:embed="rId4"/>
          <a:stretch>
            <a:fillRect/>
          </a:stretch>
        </a:blip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B1431D7-6914-4526-88CE-896C1396C6A1}">
      <dsp:nvSpPr>
        <dsp:cNvPr id="0" name=""/>
        <dsp:cNvSpPr/>
      </dsp:nvSpPr>
      <dsp:spPr>
        <a:xfrm>
          <a:off x="4684313"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ESB</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4699952" y="541373"/>
        <a:ext cx="1105670" cy="502688"/>
      </dsp:txXfrm>
    </dsp:sp>
    <dsp:sp modelId="{BCC9E112-2099-4D5C-B6FA-E7451EF62BFF}">
      <dsp:nvSpPr>
        <dsp:cNvPr id="0" name=""/>
        <dsp:cNvSpPr/>
      </dsp:nvSpPr>
      <dsp:spPr>
        <a:xfrm>
          <a:off x="4956954" y="-1706"/>
          <a:ext cx="591665" cy="591665"/>
        </a:xfrm>
        <a:prstGeom prst="ellipse">
          <a:avLst/>
        </a:prstGeom>
        <a:solidFill>
          <a:srgbClr val="7DB1D9"/>
        </a:solidFill>
        <a:ln w="9525" cap="flat" cmpd="sng" algn="ctr">
          <a:solidFill>
            <a:sysClr val="window" lastClr="FFFFFF">
              <a:lumMod val="9500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735D4E1-2C6E-4C92-89D3-4969C1EBBCB6}">
      <dsp:nvSpPr>
        <dsp:cNvPr id="0" name=""/>
        <dsp:cNvSpPr/>
      </dsp:nvSpPr>
      <dsp:spPr>
        <a:xfrm>
          <a:off x="5855370" y="-8232"/>
          <a:ext cx="1136948" cy="1334917"/>
        </a:xfrm>
        <a:prstGeom prst="roundRect">
          <a:avLst>
            <a:gd name="adj" fmla="val 10000"/>
          </a:avLst>
        </a:prstGeom>
        <a:gradFill rotWithShape="0">
          <a:gsLst>
            <a:gs pos="0">
              <a:srgbClr val="F4891E">
                <a:hueOff val="0"/>
                <a:satOff val="0"/>
                <a:lumOff val="0"/>
                <a:alphaOff val="0"/>
                <a:tint val="50000"/>
                <a:satMod val="300000"/>
              </a:srgbClr>
            </a:gs>
            <a:gs pos="35000">
              <a:srgbClr val="F4891E">
                <a:hueOff val="0"/>
                <a:satOff val="0"/>
                <a:lumOff val="0"/>
                <a:alphaOff val="0"/>
                <a:tint val="37000"/>
                <a:satMod val="300000"/>
              </a:srgbClr>
            </a:gs>
            <a:gs pos="100000">
              <a:srgbClr val="F4891E">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BPM</a:t>
          </a:r>
          <a:endParaRPr lang="en-US" sz="1000" kern="1200" dirty="0">
            <a:solidFill>
              <a:srgbClr val="262626"/>
            </a:solidFill>
            <a:latin typeface="Tahoma" panose="020B0604030504040204" pitchFamily="34" charset="0"/>
            <a:ea typeface="Tahoma" panose="020B0604030504040204" pitchFamily="34" charset="0"/>
            <a:cs typeface="Tahoma" panose="020B0604030504040204" pitchFamily="34" charset="0"/>
          </a:endParaRPr>
        </a:p>
      </dsp:txBody>
      <dsp:txXfrm>
        <a:off x="5871009" y="541373"/>
        <a:ext cx="1105670" cy="502688"/>
      </dsp:txXfrm>
    </dsp:sp>
    <dsp:sp modelId="{474A9ADF-1973-412D-82CD-40321746DA0F}">
      <dsp:nvSpPr>
        <dsp:cNvPr id="0" name=""/>
        <dsp:cNvSpPr/>
      </dsp:nvSpPr>
      <dsp:spPr>
        <a:xfrm>
          <a:off x="6128011" y="-1706"/>
          <a:ext cx="591665" cy="591665"/>
        </a:xfrm>
        <a:prstGeom prst="ellipse">
          <a:avLst/>
        </a:prstGeom>
        <a:solidFill>
          <a:srgbClr val="7DB1D9"/>
        </a:solid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3134128-70ED-4C8C-A302-123306FD0954}">
      <dsp:nvSpPr>
        <dsp:cNvPr id="0" name=""/>
        <dsp:cNvSpPr/>
      </dsp:nvSpPr>
      <dsp:spPr>
        <a:xfrm>
          <a:off x="279696" y="888942"/>
          <a:ext cx="6433011" cy="366658"/>
        </a:xfrm>
        <a:prstGeom prst="leftRightArrow">
          <a:avLst/>
        </a:prstGeom>
        <a:gradFill rotWithShape="0">
          <a:gsLst>
            <a:gs pos="0">
              <a:srgbClr val="F4891E">
                <a:tint val="60000"/>
                <a:hueOff val="0"/>
                <a:satOff val="0"/>
                <a:lumOff val="0"/>
                <a:alphaOff val="0"/>
                <a:tint val="50000"/>
                <a:satMod val="300000"/>
              </a:srgbClr>
            </a:gs>
            <a:gs pos="35000">
              <a:srgbClr val="F4891E">
                <a:tint val="60000"/>
                <a:hueOff val="0"/>
                <a:satOff val="0"/>
                <a:lumOff val="0"/>
                <a:alphaOff val="0"/>
                <a:tint val="37000"/>
                <a:satMod val="300000"/>
              </a:srgbClr>
            </a:gs>
            <a:gs pos="100000">
              <a:srgbClr val="F4891E">
                <a:tint val="60000"/>
                <a:hueOff val="0"/>
                <a:satOff val="0"/>
                <a:lumOff val="0"/>
                <a:alphaOff val="0"/>
                <a:tint val="15000"/>
                <a:satMod val="350000"/>
              </a:srgbClr>
            </a:gs>
          </a:gsLst>
          <a:lin ang="16200000" scaled="1"/>
        </a:gradFill>
        <a:ln w="9525"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10/15/2015</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10/15/2015</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dirty="0"/>
          </a:p>
        </p:txBody>
      </p:sp>
    </p:spTree>
    <p:extLst>
      <p:ext uri="{BB962C8B-B14F-4D97-AF65-F5344CB8AC3E}">
        <p14:creationId xmlns:p14="http://schemas.microsoft.com/office/powerpoint/2010/main" val="235639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279350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312683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262578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2633488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71940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Tree>
    <p:extLst>
      <p:ext uri="{BB962C8B-B14F-4D97-AF65-F5344CB8AC3E}">
        <p14:creationId xmlns:p14="http://schemas.microsoft.com/office/powerpoint/2010/main" val="349888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1197363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375246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3562530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Tree>
    <p:extLst>
      <p:ext uri="{BB962C8B-B14F-4D97-AF65-F5344CB8AC3E}">
        <p14:creationId xmlns:p14="http://schemas.microsoft.com/office/powerpoint/2010/main" val="352488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Tree>
    <p:extLst>
      <p:ext uri="{BB962C8B-B14F-4D97-AF65-F5344CB8AC3E}">
        <p14:creationId xmlns:p14="http://schemas.microsoft.com/office/powerpoint/2010/main" val="3255367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Tree>
    <p:extLst>
      <p:ext uri="{BB962C8B-B14F-4D97-AF65-F5344CB8AC3E}">
        <p14:creationId xmlns:p14="http://schemas.microsoft.com/office/powerpoint/2010/main" val="3234075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Tree>
    <p:extLst>
      <p:ext uri="{BB962C8B-B14F-4D97-AF65-F5344CB8AC3E}">
        <p14:creationId xmlns:p14="http://schemas.microsoft.com/office/powerpoint/2010/main" val="307704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Tree>
    <p:extLst>
      <p:ext uri="{BB962C8B-B14F-4D97-AF65-F5344CB8AC3E}">
        <p14:creationId xmlns:p14="http://schemas.microsoft.com/office/powerpoint/2010/main" val="127709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117641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Tree>
    <p:extLst>
      <p:ext uri="{BB962C8B-B14F-4D97-AF65-F5344CB8AC3E}">
        <p14:creationId xmlns:p14="http://schemas.microsoft.com/office/powerpoint/2010/main" val="3744868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extLst>
      <p:ext uri="{BB962C8B-B14F-4D97-AF65-F5344CB8AC3E}">
        <p14:creationId xmlns:p14="http://schemas.microsoft.com/office/powerpoint/2010/main" val="3559985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extLst>
      <p:ext uri="{BB962C8B-B14F-4D97-AF65-F5344CB8AC3E}">
        <p14:creationId xmlns:p14="http://schemas.microsoft.com/office/powerpoint/2010/main" val="161298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2862571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396390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6447" y="140826"/>
            <a:ext cx="1361952" cy="234559"/>
          </a:xfrm>
          <a:prstGeom prst="rect">
            <a:avLst/>
          </a:prstGeom>
        </p:spPr>
      </p:pic>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852518" cy="5143500"/>
          </a:xfrm>
          <a:prstGeom prst="rect">
            <a:avLst/>
          </a:prstGeom>
        </p:spPr>
      </p:pic>
      <p:sp>
        <p:nvSpPr>
          <p:cNvPr id="18" name="Rectangle 17"/>
          <p:cNvSpPr/>
          <p:nvPr userDrawn="1"/>
        </p:nvSpPr>
        <p:spPr>
          <a:xfrm>
            <a:off x="0" y="0"/>
            <a:ext cx="9140370" cy="5143500"/>
          </a:xfrm>
          <a:prstGeom prst="rect">
            <a:avLst/>
          </a:prstGeom>
          <a:solidFill>
            <a:schemeClr val="bg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cxnSpLocks/>
          </p:cNvCxnSpPr>
          <p:nvPr userDrawn="1"/>
        </p:nvCxnSpPr>
        <p:spPr>
          <a:xfrm>
            <a:off x="-3630" y="637821"/>
            <a:ext cx="9144000" cy="0"/>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5879" y="197865"/>
            <a:ext cx="1399491" cy="242106"/>
          </a:xfrm>
          <a:prstGeom prst="rect">
            <a:avLst/>
          </a:prstGeom>
        </p:spPr>
      </p:pic>
      <p:sp>
        <p:nvSpPr>
          <p:cNvPr id="10" name="Text Placeholder 9"/>
          <p:cNvSpPr>
            <a:spLocks noGrp="1"/>
          </p:cNvSpPr>
          <p:nvPr>
            <p:ph type="body" sz="quarter" idx="10" hasCustomPrompt="1"/>
          </p:nvPr>
        </p:nvSpPr>
        <p:spPr>
          <a:xfrm>
            <a:off x="163513" y="96838"/>
            <a:ext cx="7239000" cy="442912"/>
          </a:xfrm>
        </p:spPr>
        <p:txBody>
          <a:bodyPr/>
          <a:lstStyle>
            <a:lvl1pPr>
              <a:defRPr sz="2800">
                <a:solidFill>
                  <a:schemeClr val="tx2"/>
                </a:solidFill>
              </a:defRPr>
            </a:lvl1pPr>
            <a:lvl5pPr>
              <a:defRPr/>
            </a:lvl5pPr>
          </a:lstStyle>
          <a:p>
            <a:pPr lvl="0"/>
            <a:r>
              <a:rPr lang="en-US" dirty="0" smtClean="0"/>
              <a:t>Click to edit Title</a:t>
            </a:r>
            <a:endParaRPr lang="en-US" dirty="0"/>
          </a:p>
        </p:txBody>
      </p:sp>
      <p:sp>
        <p:nvSpPr>
          <p:cNvPr id="12" name="Text Placeholder 11"/>
          <p:cNvSpPr>
            <a:spLocks noGrp="1"/>
          </p:cNvSpPr>
          <p:nvPr>
            <p:ph type="body" sz="quarter" idx="11"/>
          </p:nvPr>
        </p:nvSpPr>
        <p:spPr>
          <a:xfrm>
            <a:off x="413369" y="1078430"/>
            <a:ext cx="8278244" cy="3191082"/>
          </a:xfrm>
        </p:spPr>
        <p:txBody>
          <a:bodyPr/>
          <a:lstStyle>
            <a:lvl1pPr>
              <a:defRPr>
                <a:solidFill>
                  <a:schemeClr val="tx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Rectangle 15"/>
          <p:cNvSpPr>
            <a:spLocks/>
          </p:cNvSpPr>
          <p:nvPr userDrawn="1"/>
        </p:nvSpPr>
        <p:spPr>
          <a:xfrm>
            <a:off x="0" y="4744507"/>
            <a:ext cx="9144000" cy="432547"/>
          </a:xfrm>
          <a:prstGeom prst="rect">
            <a:avLst/>
          </a:prstGeom>
          <a:solidFill>
            <a:schemeClr val="accent1"/>
          </a:solidFill>
        </p:spPr>
        <p:txBody>
          <a:bodyPr wrap="square" lIns="68585" tIns="34295" rIns="68585" bIns="34295" rtlCol="0" anchor="ctr">
            <a:noAutofit/>
          </a:bodyPr>
          <a:lstStyle/>
          <a:p>
            <a:pPr algn="r" fontAlgn="base">
              <a:buClr>
                <a:srgbClr val="FFFFFF">
                  <a:lumMod val="50000"/>
                </a:srgbClr>
              </a:buClr>
            </a:pPr>
            <a:endParaRPr lang="en-US" sz="1200" dirty="0">
              <a:solidFill>
                <a:srgbClr val="FFFFFF"/>
              </a:solidFill>
              <a:latin typeface="Calibri" panose="020F0502020204030204" pitchFamily="34" charset="0"/>
            </a:endParaRPr>
          </a:p>
        </p:txBody>
      </p:sp>
      <p:sp>
        <p:nvSpPr>
          <p:cNvPr id="2" name="TextBox 1"/>
          <p:cNvSpPr txBox="1"/>
          <p:nvPr userDrawn="1"/>
        </p:nvSpPr>
        <p:spPr>
          <a:xfrm>
            <a:off x="6601768" y="4866501"/>
            <a:ext cx="2542232" cy="276999"/>
          </a:xfrm>
          <a:prstGeom prst="rect">
            <a:avLst/>
          </a:prstGeom>
          <a:noFill/>
        </p:spPr>
        <p:txBody>
          <a:bodyPr wrap="square" rtlCol="0">
            <a:spAutoFit/>
          </a:bodyPr>
          <a:lstStyle/>
          <a:p>
            <a:pPr marL="0" defTabSz="430213">
              <a:spcAft>
                <a:spcPts val="400"/>
              </a:spcAft>
              <a:buSzPct val="100000"/>
            </a:pPr>
            <a:r>
              <a:rPr lang="en-US" sz="1200" dirty="0" smtClean="0">
                <a:solidFill>
                  <a:schemeClr val="bg1"/>
                </a:solidFill>
                <a:cs typeface="HP Simplified" pitchFamily="34" charset="0"/>
              </a:rPr>
              <a:t>www.edureka.co/talend-for-big-data</a:t>
            </a:r>
          </a:p>
        </p:txBody>
      </p:sp>
    </p:spTree>
    <p:extLst>
      <p:ext uri="{BB962C8B-B14F-4D97-AF65-F5344CB8AC3E}">
        <p14:creationId xmlns:p14="http://schemas.microsoft.com/office/powerpoint/2010/main" val="172015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Tree>
    <p:extLst>
      <p:ext uri="{BB962C8B-B14F-4D97-AF65-F5344CB8AC3E}">
        <p14:creationId xmlns:p14="http://schemas.microsoft.com/office/powerpoint/2010/main" val="35747905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mj-lt"/>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latin typeface="+mn-lt"/>
              </a:defRPr>
            </a:lvl1pPr>
            <a:lvl2pPr>
              <a:defRPr>
                <a:solidFill>
                  <a:srgbClr val="000000"/>
                </a:solidFill>
                <a:latin typeface="+mn-lt"/>
              </a:defRPr>
            </a:lvl2pPr>
            <a:lvl3pPr algn="just">
              <a:lnSpc>
                <a:spcPct val="100000"/>
              </a:lnSpc>
              <a:spcAft>
                <a:spcPts val="40"/>
              </a:spcAft>
              <a:defRPr lang="en-US" sz="1400" b="0" i="0" kern="1200" dirty="0" smtClean="0">
                <a:solidFill>
                  <a:srgbClr val="000000"/>
                </a:solidFill>
                <a:latin typeface="+mn-lt"/>
                <a:ea typeface="+mn-ea"/>
                <a:cs typeface="HP Simplified" pitchFamily="34" charset="0"/>
              </a:defRPr>
            </a:lvl3pPr>
            <a:lvl4pPr algn="just">
              <a:lnSpc>
                <a:spcPct val="100000"/>
              </a:lnSpc>
              <a:spcAft>
                <a:spcPts val="40"/>
              </a:spcAft>
              <a:defRPr>
                <a:solidFill>
                  <a:srgbClr val="000000"/>
                </a:solidFill>
                <a:latin typeface="+mn-lt"/>
              </a:defRPr>
            </a:lvl4pPr>
            <a:lvl5pPr>
              <a:lnSpc>
                <a:spcPct val="100000"/>
              </a:lnSpc>
              <a:spcAft>
                <a:spcPts val="40"/>
              </a:spcAft>
              <a:defRPr>
                <a:solidFill>
                  <a:srgbClr val="000000"/>
                </a:solidFill>
                <a:latin typeface="+mn-lt"/>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dirty="0"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dirty="0"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dirty="0"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dirty="0" smtClean="0"/>
              <a:t>Fifth level</a:t>
            </a:r>
            <a:endParaRPr lang="en-US" dirty="0"/>
          </a:p>
        </p:txBody>
      </p:sp>
    </p:spTree>
    <p:extLst>
      <p:ext uri="{BB962C8B-B14F-4D97-AF65-F5344CB8AC3E}">
        <p14:creationId xmlns:p14="http://schemas.microsoft.com/office/powerpoint/2010/main" val="3807108760"/>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Tree>
    <p:extLst>
      <p:ext uri="{BB962C8B-B14F-4D97-AF65-F5344CB8AC3E}">
        <p14:creationId xmlns:p14="http://schemas.microsoft.com/office/powerpoint/2010/main" val="357479056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985518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Tree>
    <p:extLst>
      <p:ext uri="{BB962C8B-B14F-4D97-AF65-F5344CB8AC3E}">
        <p14:creationId xmlns:p14="http://schemas.microsoft.com/office/powerpoint/2010/main" val="20536594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mj-lt"/>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3068239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7108836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185026"/>
      </p:ext>
    </p:extLst>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latin typeface="+mn-lt"/>
              </a:defRPr>
            </a:lvl1pPr>
            <a:lvl2pPr>
              <a:defRPr>
                <a:solidFill>
                  <a:srgbClr val="000000"/>
                </a:solidFill>
                <a:latin typeface="+mn-lt"/>
              </a:defRPr>
            </a:lvl2pPr>
            <a:lvl3pPr algn="just">
              <a:lnSpc>
                <a:spcPct val="100000"/>
              </a:lnSpc>
              <a:spcAft>
                <a:spcPts val="40"/>
              </a:spcAft>
              <a:defRPr lang="en-US" sz="1400" b="0" i="0" kern="1200" dirty="0" smtClean="0">
                <a:solidFill>
                  <a:srgbClr val="000000"/>
                </a:solidFill>
                <a:latin typeface="+mn-lt"/>
                <a:ea typeface="+mn-ea"/>
                <a:cs typeface="HP Simplified" pitchFamily="34" charset="0"/>
              </a:defRPr>
            </a:lvl3pPr>
            <a:lvl4pPr algn="just">
              <a:lnSpc>
                <a:spcPct val="100000"/>
              </a:lnSpc>
              <a:spcAft>
                <a:spcPts val="40"/>
              </a:spcAft>
              <a:defRPr>
                <a:solidFill>
                  <a:srgbClr val="000000"/>
                </a:solidFill>
                <a:latin typeface="+mn-lt"/>
              </a:defRPr>
            </a:lvl4pPr>
            <a:lvl5pPr>
              <a:lnSpc>
                <a:spcPct val="100000"/>
              </a:lnSpc>
              <a:spcAft>
                <a:spcPts val="40"/>
              </a:spcAft>
              <a:defRPr>
                <a:solidFill>
                  <a:srgbClr val="000000"/>
                </a:solidFill>
                <a:latin typeface="+mn-lt"/>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dirty="0"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dirty="0"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dirty="0"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dirty="0" smtClean="0"/>
              <a:t>Fifth level</a:t>
            </a:r>
            <a:endParaRPr lang="en-US" dirty="0"/>
          </a:p>
        </p:txBody>
      </p:sp>
    </p:spTree>
    <p:extLst>
      <p:ext uri="{BB962C8B-B14F-4D97-AF65-F5344CB8AC3E}">
        <p14:creationId xmlns:p14="http://schemas.microsoft.com/office/powerpoint/2010/main" val="2887640696"/>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81875696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dirty="0"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9716948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54761440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829405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mj-lt"/>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p:nvPr>
        </p:nvSpPr>
        <p:spPr bwMode="black">
          <a:xfrm>
            <a:off x="329184" y="238328"/>
            <a:ext cx="7222352" cy="2006703"/>
          </a:xfrm>
          <a:prstGeom prst="rect">
            <a:avLst/>
          </a:prstGeom>
        </p:spPr>
        <p:txBody>
          <a:bodyPr>
            <a:noAutofit/>
          </a:bodyPr>
          <a:lstStyle>
            <a:lvl1pPr algn="l">
              <a:lnSpc>
                <a:spcPct val="90000"/>
              </a:lnSpc>
              <a:defRPr sz="4000" b="1" i="0" spc="-100" baseline="0">
                <a:solidFill>
                  <a:schemeClr val="bg1"/>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575358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411179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Tree>
    <p:extLst>
      <p:ext uri="{BB962C8B-B14F-4D97-AF65-F5344CB8AC3E}">
        <p14:creationId xmlns:p14="http://schemas.microsoft.com/office/powerpoint/2010/main" val="82197647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mj-lt"/>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2859257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28304172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a:defRPr>
                <a:latin typeface="+mn-lt"/>
              </a:defRPr>
            </a:lvl1pPr>
            <a:lvl2pPr>
              <a:defRPr>
                <a:solidFill>
                  <a:srgbClr val="000000"/>
                </a:solidFill>
                <a:latin typeface="+mn-lt"/>
              </a:defRPr>
            </a:lvl2pPr>
            <a:lvl3pPr>
              <a:defRPr>
                <a:solidFill>
                  <a:srgbClr val="000000"/>
                </a:solidFill>
                <a:latin typeface="+mn-lt"/>
              </a:defRPr>
            </a:lvl3pPr>
            <a:lvl4pPr>
              <a:defRPr>
                <a:solidFill>
                  <a:srgbClr val="000000"/>
                </a:solidFill>
                <a:latin typeface="+mn-lt"/>
              </a:defRPr>
            </a:lvl4pPr>
            <a:lvl5pPr>
              <a:defRPr>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5649742"/>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latin typeface="+mn-lt"/>
              </a:defRPr>
            </a:lvl1pPr>
            <a:lvl2pPr>
              <a:defRPr>
                <a:solidFill>
                  <a:srgbClr val="000000"/>
                </a:solidFill>
                <a:latin typeface="+mn-lt"/>
              </a:defRPr>
            </a:lvl2pPr>
            <a:lvl3pPr algn="just">
              <a:lnSpc>
                <a:spcPct val="100000"/>
              </a:lnSpc>
              <a:spcAft>
                <a:spcPts val="40"/>
              </a:spcAft>
              <a:defRPr lang="en-US" sz="1400" b="0" i="0" kern="1200" dirty="0" smtClean="0">
                <a:solidFill>
                  <a:srgbClr val="000000"/>
                </a:solidFill>
                <a:latin typeface="+mn-lt"/>
                <a:ea typeface="+mn-ea"/>
                <a:cs typeface="HP Simplified" pitchFamily="34" charset="0"/>
              </a:defRPr>
            </a:lvl3pPr>
            <a:lvl4pPr algn="just">
              <a:lnSpc>
                <a:spcPct val="100000"/>
              </a:lnSpc>
              <a:spcAft>
                <a:spcPts val="40"/>
              </a:spcAft>
              <a:defRPr>
                <a:solidFill>
                  <a:srgbClr val="000000"/>
                </a:solidFill>
                <a:latin typeface="+mn-lt"/>
              </a:defRPr>
            </a:lvl4pPr>
            <a:lvl5pPr>
              <a:lnSpc>
                <a:spcPct val="100000"/>
              </a:lnSpc>
              <a:spcAft>
                <a:spcPts val="40"/>
              </a:spcAft>
              <a:defRPr>
                <a:solidFill>
                  <a:srgbClr val="000000"/>
                </a:solidFill>
                <a:latin typeface="+mn-lt"/>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dirty="0"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dirty="0"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dirty="0"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dirty="0" smtClean="0"/>
              <a:t>Fifth level</a:t>
            </a:r>
            <a:endParaRPr lang="en-US" dirty="0"/>
          </a:p>
        </p:txBody>
      </p:sp>
    </p:spTree>
    <p:extLst>
      <p:ext uri="{BB962C8B-B14F-4D97-AF65-F5344CB8AC3E}">
        <p14:creationId xmlns:p14="http://schemas.microsoft.com/office/powerpoint/2010/main" val="1840890995"/>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78226412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dirty="0"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43299620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001589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562356"/>
            <a:ext cx="4019316" cy="377026"/>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7" name="Title 6"/>
          <p:cNvSpPr>
            <a:spLocks noGrp="1"/>
          </p:cNvSpPr>
          <p:nvPr>
            <p:ph type="title"/>
          </p:nvPr>
        </p:nvSpPr>
        <p:spPr>
          <a:xfrm>
            <a:off x="331474" y="270149"/>
            <a:ext cx="4013649" cy="777136"/>
          </a:xfrm>
        </p:spPr>
        <p:txBody>
          <a:bodyPr>
            <a:noAutofit/>
          </a:bodyPr>
          <a:lstStyle/>
          <a:p>
            <a:r>
              <a:rPr lang="en-US" noProof="0" dirty="0" smtClean="0"/>
              <a:t>Click to edit Master title style</a:t>
            </a:r>
            <a:endParaRPr lang="en-US" noProof="0" dirty="0"/>
          </a:p>
        </p:txBody>
      </p:sp>
      <p:sp>
        <p:nvSpPr>
          <p:cNvPr id="6" name="Text Placeholder 5"/>
          <p:cNvSpPr>
            <a:spLocks noGrp="1"/>
          </p:cNvSpPr>
          <p:nvPr>
            <p:ph type="body" sz="quarter" idx="10"/>
          </p:nvPr>
        </p:nvSpPr>
        <p:spPr>
          <a:xfrm>
            <a:off x="3197186" y="1309879"/>
            <a:ext cx="5537932" cy="2981024"/>
          </a:xfrm>
        </p:spPr>
        <p:txBody>
          <a:bodyPr>
            <a:noAutofit/>
          </a:bodyPr>
          <a:lstStyle>
            <a:lvl1pPr>
              <a:defRPr>
                <a:solidFill>
                  <a:schemeClr val="accent1"/>
                </a:solidFill>
                <a:latin typeface="+mn-lt"/>
                <a:cs typeface="Futura Hv"/>
              </a:defRPr>
            </a:lvl1pPr>
            <a:lvl2pPr marL="0" indent="0">
              <a:buNone/>
              <a:defRPr>
                <a:latin typeface="+mn-lt"/>
              </a:defRPr>
            </a:lvl2pPr>
            <a:lvl3pPr marL="165600" indent="-165600">
              <a:buFont typeface="Lucida Grande"/>
              <a:buChar char="•"/>
              <a:defRPr sz="1800">
                <a:latin typeface="+mn-lt"/>
              </a:defRPr>
            </a:lvl3pPr>
            <a:lvl4pPr marL="298800" indent="-126000">
              <a:buSzPct val="100000"/>
              <a:buFont typeface="Lucida Grande"/>
              <a:buChar char="–"/>
              <a:defRPr>
                <a:latin typeface="+mn-lt"/>
              </a:defRPr>
            </a:lvl4pPr>
            <a:lvl5pPr marL="410400" indent="-122400">
              <a:buSzPct val="80000"/>
              <a:buFont typeface="Courier New"/>
              <a:buChar char="o"/>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5" name="Text Placeholder 4"/>
          <p:cNvSpPr>
            <a:spLocks noGrp="1"/>
          </p:cNvSpPr>
          <p:nvPr>
            <p:ph type="body" sz="quarter" idx="11"/>
          </p:nvPr>
        </p:nvSpPr>
        <p:spPr>
          <a:xfrm>
            <a:off x="330203" y="1309879"/>
            <a:ext cx="2542125" cy="2981024"/>
          </a:xfrm>
        </p:spPr>
        <p:txBody>
          <a:bodyPr>
            <a:noAutofit/>
          </a:bodyPr>
          <a:lstStyle>
            <a:lvl1pPr>
              <a:defRPr>
                <a:solidFill>
                  <a:schemeClr val="accent1"/>
                </a:solidFill>
                <a:latin typeface="+mn-lt"/>
                <a:cs typeface="Futura Hv"/>
              </a:defRPr>
            </a:lvl1pPr>
            <a:lvl2pPr marL="0" indent="0">
              <a:buNone/>
              <a:defRPr>
                <a:latin typeface="+mn-lt"/>
                <a:cs typeface="Futura Hv"/>
              </a:defRPr>
            </a:lvl2pPr>
            <a:lvl3pPr marL="165600" indent="-165600">
              <a:buFont typeface="Lucida Grande"/>
              <a:buChar char="•"/>
              <a:defRPr sz="1800">
                <a:latin typeface="+mn-lt"/>
              </a:defRPr>
            </a:lvl3pPr>
            <a:lvl4pPr marL="298800" indent="-126000">
              <a:buSzPct val="100000"/>
              <a:buFont typeface="Lucida Grande"/>
              <a:buChar char="–"/>
              <a:defRPr>
                <a:latin typeface="+mn-lt"/>
              </a:defRPr>
            </a:lvl4pPr>
            <a:lvl5pPr marL="410400" indent="-122400">
              <a:buSzPct val="80000"/>
              <a:buFont typeface="Courier New"/>
              <a:buChar char="o"/>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Slide Number Placeholder 2"/>
          <p:cNvSpPr>
            <a:spLocks noGrp="1"/>
          </p:cNvSpPr>
          <p:nvPr>
            <p:ph type="sldNum" sz="quarter" idx="4"/>
          </p:nvPr>
        </p:nvSpPr>
        <p:spPr>
          <a:xfrm>
            <a:off x="348905" y="4746601"/>
            <a:ext cx="182186" cy="124820"/>
          </a:xfrm>
          <a:prstGeom prst="rect">
            <a:avLst/>
          </a:prstGeom>
          <a:noFill/>
        </p:spPr>
        <p:txBody>
          <a:bodyPr wrap="square" lIns="0" tIns="0" rIns="0" bIns="0" rtlCol="0" anchor="t" anchorCtr="0">
            <a:noAutofit/>
          </a:bodyPr>
          <a:lstStyle>
            <a:lvl1pPr>
              <a:defRPr lang="en-US" sz="700" smtClean="0">
                <a:solidFill>
                  <a:srgbClr val="C2C2C2"/>
                </a:solidFill>
                <a:latin typeface="Futura Bk"/>
              </a:defRPr>
            </a:lvl1pPr>
          </a:lstStyle>
          <a:p>
            <a:pPr marL="190800" indent="-190800">
              <a:lnSpc>
                <a:spcPts val="1000"/>
              </a:lnSpc>
            </a:pPr>
            <a:fld id="{33088DE5-1DDF-C242-AF39-BA25983D68D6}" type="slidenum">
              <a:rPr/>
              <a:pPr marL="190800" indent="-190800">
                <a:lnSpc>
                  <a:spcPts val="1000"/>
                </a:lnSpc>
              </a:pPr>
              <a:t>‹#›</a:t>
            </a:fld>
            <a:endParaRPr dirty="0"/>
          </a:p>
        </p:txBody>
      </p:sp>
    </p:spTree>
    <p:extLst>
      <p:ext uri="{BB962C8B-B14F-4D97-AF65-F5344CB8AC3E}">
        <p14:creationId xmlns:p14="http://schemas.microsoft.com/office/powerpoint/2010/main" val="2256752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latin typeface="+mn-lt"/>
              </a:defRPr>
            </a:lvl1pPr>
            <a:lvl2pPr>
              <a:defRPr>
                <a:solidFill>
                  <a:srgbClr val="000000"/>
                </a:solidFill>
                <a:latin typeface="+mn-lt"/>
              </a:defRPr>
            </a:lvl2pPr>
            <a:lvl3pPr algn="just">
              <a:lnSpc>
                <a:spcPct val="100000"/>
              </a:lnSpc>
              <a:spcAft>
                <a:spcPts val="40"/>
              </a:spcAft>
              <a:defRPr lang="en-US" sz="1400" b="0" i="0" kern="1200" dirty="0" smtClean="0">
                <a:solidFill>
                  <a:srgbClr val="000000"/>
                </a:solidFill>
                <a:latin typeface="+mn-lt"/>
                <a:ea typeface="+mn-ea"/>
                <a:cs typeface="HP Simplified" pitchFamily="34" charset="0"/>
              </a:defRPr>
            </a:lvl3pPr>
            <a:lvl4pPr algn="just">
              <a:lnSpc>
                <a:spcPct val="100000"/>
              </a:lnSpc>
              <a:spcAft>
                <a:spcPts val="40"/>
              </a:spcAft>
              <a:defRPr>
                <a:solidFill>
                  <a:srgbClr val="000000"/>
                </a:solidFill>
                <a:latin typeface="+mn-lt"/>
              </a:defRPr>
            </a:lvl4pPr>
            <a:lvl5pPr>
              <a:lnSpc>
                <a:spcPct val="100000"/>
              </a:lnSpc>
              <a:spcAft>
                <a:spcPts val="40"/>
              </a:spcAft>
              <a:defRPr>
                <a:solidFill>
                  <a:srgbClr val="000000"/>
                </a:solidFill>
                <a:latin typeface="+mn-lt"/>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dirty="0"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dirty="0"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dirty="0"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dirty="0" smtClean="0"/>
              <a:t>Fifth level</a:t>
            </a:r>
            <a:endParaRPr lang="en-US" dirty="0"/>
          </a:p>
        </p:txBody>
      </p:sp>
    </p:spTree>
    <p:extLst>
      <p:ext uri="{BB962C8B-B14F-4D97-AF65-F5344CB8AC3E}">
        <p14:creationId xmlns:p14="http://schemas.microsoft.com/office/powerpoint/2010/main" val="3807108760"/>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oleObject" Target="../embeddings/oleObject2.bin"/><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vmlDrawing" Target="../drawings/vmlDrawing2.v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vmlDrawing" Target="../drawings/vmlDrawing3.v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oleObject" Target="../embeddings/oleObject3.bin"/><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vmlDrawing" Target="../drawings/vmlDrawing4.v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5" Type="http://schemas.openxmlformats.org/officeDocument/2006/relationships/image" Target="../media/image1.emf"/><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3"/>
            </p:custDataLst>
            <p:extLst>
              <p:ext uri="{D42A27DB-BD31-4B8C-83A1-F6EECF244321}">
                <p14:modId xmlns:p14="http://schemas.microsoft.com/office/powerpoint/2010/main" val="10116602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456" name="think-cell Slide" r:id="rId14" imgW="360" imgH="360" progId="">
                  <p:embed/>
                </p:oleObj>
              </mc:Choice>
              <mc:Fallback>
                <p:oleObj name="think-cell Slide" r:id="rId14" imgW="360" imgH="360" progId="">
                  <p:embed/>
                  <p:pic>
                    <p:nvPicPr>
                      <p:cNvPr id="0" name="Picture 1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30" r:id="rId1"/>
    <p:sldLayoutId id="2147483834" r:id="rId2"/>
    <p:sldLayoutId id="2147483833" r:id="rId3"/>
    <p:sldLayoutId id="2147483837" r:id="rId4"/>
    <p:sldLayoutId id="2147483809" r:id="rId5"/>
    <p:sldLayoutId id="2147483838" r:id="rId6"/>
    <p:sldLayoutId id="2147483823" r:id="rId7"/>
    <p:sldLayoutId id="2147483824" r:id="rId8"/>
    <p:sldLayoutId id="2147483825" r:id="rId9"/>
    <p:sldLayoutId id="2147483895" r:id="rId1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mj-lt"/>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mn-lt"/>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mn-lt"/>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ext uri="{D42A27DB-BD31-4B8C-83A1-F6EECF244321}">
                <p14:modId xmlns:p14="http://schemas.microsoft.com/office/powerpoint/2010/main" val="35807181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498" name="think-cell Slide" r:id="rId13" imgW="360" imgH="360" progId="">
                  <p:embed/>
                </p:oleObj>
              </mc:Choice>
              <mc:Fallback>
                <p:oleObj name="think-cell Slide" r:id="rId13" imgW="360" imgH="360" progId="">
                  <p:embed/>
                  <p:pic>
                    <p:nvPicPr>
                      <p:cNvPr id="0" name="Picture 1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mj-lt"/>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mn-lt"/>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mn-lt"/>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76" name="think-cell Slide" r:id="rId15" imgW="360" imgH="360" progId="">
                  <p:embed/>
                </p:oleObj>
              </mc:Choice>
              <mc:Fallback>
                <p:oleObj name="think-cell Slide" r:id="rId15" imgW="360" imgH="360" progId="">
                  <p:embed/>
                  <p:pic>
                    <p:nvPicPr>
                      <p:cNvPr id="0" name="Picture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87742344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mj-lt"/>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mn-lt"/>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mn-lt"/>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3"/>
            </p:custDataLst>
            <p:extLst>
              <p:ext uri="{D42A27DB-BD31-4B8C-83A1-F6EECF244321}">
                <p14:modId xmlns:p14="http://schemas.microsoft.com/office/powerpoint/2010/main" val="40783056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99" name="think-cell Slide" r:id="rId14" imgW="360" imgH="360" progId="">
                  <p:embed/>
                </p:oleObj>
              </mc:Choice>
              <mc:Fallback>
                <p:oleObj name="think-cell Slide" r:id="rId14" imgW="360" imgH="360" progId="">
                  <p:embed/>
                  <p:pic>
                    <p:nvPicPr>
                      <p:cNvPr id="0"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7731869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mj-lt"/>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j-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j-lt"/>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mj-lt"/>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mj-lt"/>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mj-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www.talend.com/resource/hadoop-applications.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www.edureka.co/blog/big-data-and-etl-are-family/"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9144000" cy="6693997"/>
          </a:xfrm>
          <a:prstGeom prst="rect">
            <a:avLst/>
          </a:prstGeom>
        </p:spPr>
      </p:pic>
      <p:sp>
        <p:nvSpPr>
          <p:cNvPr id="4" name="Rectangle 3"/>
          <p:cNvSpPr/>
          <p:nvPr/>
        </p:nvSpPr>
        <p:spPr>
          <a:xfrm>
            <a:off x="0" y="3349375"/>
            <a:ext cx="9144000" cy="1397286"/>
          </a:xfrm>
          <a:prstGeom prst="rect">
            <a:avLst/>
          </a:prstGeom>
          <a:solidFill>
            <a:schemeClr val="tx2">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t>Manipulating </a:t>
            </a:r>
            <a:r>
              <a:rPr lang="en-US" sz="4400" b="1" dirty="0" smtClean="0"/>
              <a:t>Data </a:t>
            </a:r>
            <a:r>
              <a:rPr lang="en-US" sz="4400" b="1" dirty="0"/>
              <a:t>with </a:t>
            </a:r>
            <a:r>
              <a:rPr lang="en-US" sz="4400" b="1" dirty="0" smtClean="0"/>
              <a:t>Talend </a:t>
            </a:r>
            <a:endParaRPr lang="en-US" sz="4400" b="1" dirty="0"/>
          </a:p>
        </p:txBody>
      </p:sp>
    </p:spTree>
    <p:extLst>
      <p:ext uri="{BB962C8B-B14F-4D97-AF65-F5344CB8AC3E}">
        <p14:creationId xmlns:p14="http://schemas.microsoft.com/office/powerpoint/2010/main" val="308482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One Stop Solution!!</a:t>
            </a:r>
          </a:p>
        </p:txBody>
      </p:sp>
      <p:pic>
        <p:nvPicPr>
          <p:cNvPr id="12" name="Picture 11"/>
          <p:cNvPicPr>
            <a:picLocks noChangeAspect="1"/>
          </p:cNvPicPr>
          <p:nvPr/>
        </p:nvPicPr>
        <p:blipFill rotWithShape="1">
          <a:blip r:embed="rId3" cstate="print"/>
          <a:srcRect r="20420"/>
          <a:stretch/>
        </p:blipFill>
        <p:spPr>
          <a:xfrm>
            <a:off x="2359017" y="1803257"/>
            <a:ext cx="1639483" cy="2157109"/>
          </a:xfrm>
          <a:prstGeom prst="rect">
            <a:avLst/>
          </a:prstGeom>
        </p:spPr>
      </p:pic>
      <p:sp>
        <p:nvSpPr>
          <p:cNvPr id="13" name="Rounded Rectangular Callout 12"/>
          <p:cNvSpPr/>
          <p:nvPr/>
        </p:nvSpPr>
        <p:spPr>
          <a:xfrm>
            <a:off x="735410" y="800764"/>
            <a:ext cx="2750466" cy="1360504"/>
          </a:xfrm>
          <a:prstGeom prst="wedgeRoundRectCallout">
            <a:avLst>
              <a:gd name="adj1" fmla="val 56344"/>
              <a:gd name="adj2" fmla="val -43456"/>
              <a:gd name="adj3" fmla="val 16667"/>
            </a:avLst>
          </a:prstGeom>
          <a:solidFill>
            <a:srgbClr val="EEF3FA"/>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322300" y="4002310"/>
            <a:ext cx="6638305" cy="639378"/>
          </a:xfrm>
          <a:prstGeom prst="roundRect">
            <a:avLst/>
          </a:prstGeom>
          <a:solidFill>
            <a:srgbClr val="EEF3FA"/>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21322" y="1477116"/>
            <a:ext cx="4445541" cy="2123658"/>
          </a:xfrm>
          <a:prstGeom prst="rect">
            <a:avLst/>
          </a:prstGeom>
          <a:noFill/>
        </p:spPr>
        <p:txBody>
          <a:bodyPr wrap="square" rtlCol="0">
            <a:spAutoFit/>
          </a:bodyPr>
          <a:lstStyle/>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Improves efficiency of big data job design with graphic interface</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Abstract and generates code</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Run transforms inside Hadoop</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Native support for HDFS, Sqoop, HBase, Mahout, Pig, Hive &amp;    MapReduce code generate</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Apache License 2.0</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Embedded in Hortonworks Data Platform</a:t>
            </a:r>
          </a:p>
          <a:p>
            <a:pPr marL="171450" indent="-171450">
              <a:lnSpc>
                <a:spcPct val="150000"/>
              </a:lnSpc>
              <a:buSzPct val="200000"/>
              <a:buBlip>
                <a:blip r:embed="rId4"/>
              </a:buBlip>
            </a:pPr>
            <a:r>
              <a:rPr lang="en-US" sz="1100" dirty="0" smtClean="0">
                <a:latin typeface="Tahoma" panose="020B0604030504040204" pitchFamily="34" charset="0"/>
                <a:ea typeface="Tahoma" panose="020B0604030504040204" pitchFamily="34" charset="0"/>
                <a:cs typeface="Tahoma" panose="020B0604030504040204" pitchFamily="34" charset="0"/>
              </a:rPr>
              <a:t>Certified with Cloudera, MapR and Grenplum</a:t>
            </a:r>
          </a:p>
        </p:txBody>
      </p:sp>
      <p:pic>
        <p:nvPicPr>
          <p:cNvPr id="16" name="Picture 15"/>
          <p:cNvPicPr>
            <a:picLocks noChangeAspect="1"/>
          </p:cNvPicPr>
          <p:nvPr/>
        </p:nvPicPr>
        <p:blipFill>
          <a:blip r:embed="rId5" cstate="print"/>
          <a:stretch>
            <a:fillRect/>
          </a:stretch>
        </p:blipFill>
        <p:spPr>
          <a:xfrm>
            <a:off x="925210" y="868097"/>
            <a:ext cx="1053590" cy="411157"/>
          </a:xfrm>
          <a:prstGeom prst="rect">
            <a:avLst/>
          </a:prstGeom>
        </p:spPr>
      </p:pic>
      <p:pic>
        <p:nvPicPr>
          <p:cNvPr id="17" name="Picture 16"/>
          <p:cNvPicPr>
            <a:picLocks noChangeAspect="1"/>
          </p:cNvPicPr>
          <p:nvPr/>
        </p:nvPicPr>
        <p:blipFill>
          <a:blip r:embed="rId6" cstate="print"/>
          <a:stretch>
            <a:fillRect/>
          </a:stretch>
        </p:blipFill>
        <p:spPr>
          <a:xfrm>
            <a:off x="925210" y="1312683"/>
            <a:ext cx="917317" cy="473454"/>
          </a:xfrm>
          <a:prstGeom prst="rect">
            <a:avLst/>
          </a:prstGeom>
        </p:spPr>
      </p:pic>
      <p:pic>
        <p:nvPicPr>
          <p:cNvPr id="18" name="Picture 17"/>
          <p:cNvPicPr>
            <a:picLocks noChangeAspect="1"/>
          </p:cNvPicPr>
          <p:nvPr/>
        </p:nvPicPr>
        <p:blipFill>
          <a:blip r:embed="rId7" cstate="print"/>
          <a:stretch>
            <a:fillRect/>
          </a:stretch>
        </p:blipFill>
        <p:spPr>
          <a:xfrm>
            <a:off x="2099173" y="844071"/>
            <a:ext cx="1292649" cy="437004"/>
          </a:xfrm>
          <a:prstGeom prst="rect">
            <a:avLst/>
          </a:prstGeom>
        </p:spPr>
      </p:pic>
      <p:pic>
        <p:nvPicPr>
          <p:cNvPr id="19" name="Picture 18"/>
          <p:cNvPicPr>
            <a:picLocks noChangeAspect="1"/>
          </p:cNvPicPr>
          <p:nvPr/>
        </p:nvPicPr>
        <p:blipFill>
          <a:blip r:embed="rId8" cstate="print"/>
          <a:stretch>
            <a:fillRect/>
          </a:stretch>
        </p:blipFill>
        <p:spPr>
          <a:xfrm>
            <a:off x="2205176" y="1261057"/>
            <a:ext cx="934264" cy="223776"/>
          </a:xfrm>
          <a:prstGeom prst="rect">
            <a:avLst/>
          </a:prstGeom>
        </p:spPr>
      </p:pic>
      <p:pic>
        <p:nvPicPr>
          <p:cNvPr id="20" name="Picture 19"/>
          <p:cNvPicPr>
            <a:picLocks noChangeAspect="1"/>
          </p:cNvPicPr>
          <p:nvPr/>
        </p:nvPicPr>
        <p:blipFill>
          <a:blip r:embed="rId9" cstate="print">
            <a:duotone>
              <a:prstClr val="black"/>
              <a:srgbClr val="EEF3FA">
                <a:tint val="45000"/>
                <a:satMod val="400000"/>
              </a:srgbClr>
            </a:duotone>
          </a:blip>
          <a:stretch>
            <a:fillRect/>
          </a:stretch>
        </p:blipFill>
        <p:spPr>
          <a:xfrm>
            <a:off x="946584" y="1786137"/>
            <a:ext cx="874568" cy="243739"/>
          </a:xfrm>
          <a:prstGeom prst="rect">
            <a:avLst/>
          </a:prstGeom>
        </p:spPr>
      </p:pic>
      <p:pic>
        <p:nvPicPr>
          <p:cNvPr id="21" name="Picture 20"/>
          <p:cNvPicPr>
            <a:picLocks noChangeAspect="1"/>
          </p:cNvPicPr>
          <p:nvPr/>
        </p:nvPicPr>
        <p:blipFill>
          <a:blip r:embed="rId10" cstate="print"/>
          <a:stretch>
            <a:fillRect/>
          </a:stretch>
        </p:blipFill>
        <p:spPr>
          <a:xfrm>
            <a:off x="1851697" y="1511689"/>
            <a:ext cx="521467" cy="532484"/>
          </a:xfrm>
          <a:prstGeom prst="rect">
            <a:avLst/>
          </a:prstGeom>
        </p:spPr>
      </p:pic>
      <p:pic>
        <p:nvPicPr>
          <p:cNvPr id="22" name="Picture 21"/>
          <p:cNvPicPr>
            <a:picLocks noChangeAspect="1"/>
          </p:cNvPicPr>
          <p:nvPr/>
        </p:nvPicPr>
        <p:blipFill>
          <a:blip r:embed="rId11" cstate="print"/>
          <a:stretch>
            <a:fillRect/>
          </a:stretch>
        </p:blipFill>
        <p:spPr>
          <a:xfrm>
            <a:off x="2434203" y="1568109"/>
            <a:ext cx="914737" cy="330507"/>
          </a:xfrm>
          <a:prstGeom prst="rect">
            <a:avLst/>
          </a:prstGeom>
        </p:spPr>
      </p:pic>
      <p:pic>
        <p:nvPicPr>
          <p:cNvPr id="23" name="Picture 22"/>
          <p:cNvPicPr>
            <a:picLocks noChangeAspect="1"/>
          </p:cNvPicPr>
          <p:nvPr/>
        </p:nvPicPr>
        <p:blipFill>
          <a:blip r:embed="rId12" cstate="print"/>
          <a:stretch>
            <a:fillRect/>
          </a:stretch>
        </p:blipFill>
        <p:spPr>
          <a:xfrm>
            <a:off x="1576063" y="4036980"/>
            <a:ext cx="1151241" cy="505382"/>
          </a:xfrm>
          <a:prstGeom prst="rect">
            <a:avLst/>
          </a:prstGeom>
        </p:spPr>
      </p:pic>
      <p:pic>
        <p:nvPicPr>
          <p:cNvPr id="24" name="Picture 23"/>
          <p:cNvPicPr>
            <a:picLocks noChangeAspect="1"/>
          </p:cNvPicPr>
          <p:nvPr/>
        </p:nvPicPr>
        <p:blipFill>
          <a:blip r:embed="rId13" cstate="print">
            <a:duotone>
              <a:prstClr val="black"/>
              <a:srgbClr val="EEF3FA">
                <a:tint val="45000"/>
                <a:satMod val="400000"/>
              </a:srgbClr>
            </a:duotone>
          </a:blip>
          <a:stretch>
            <a:fillRect/>
          </a:stretch>
        </p:blipFill>
        <p:spPr>
          <a:xfrm>
            <a:off x="3102098" y="4142099"/>
            <a:ext cx="1434033" cy="387795"/>
          </a:xfrm>
          <a:prstGeom prst="rect">
            <a:avLst/>
          </a:prstGeom>
        </p:spPr>
      </p:pic>
      <p:pic>
        <p:nvPicPr>
          <p:cNvPr id="25" name="Picture 24"/>
          <p:cNvPicPr>
            <a:picLocks noChangeAspect="1"/>
          </p:cNvPicPr>
          <p:nvPr/>
        </p:nvPicPr>
        <p:blipFill rotWithShape="1">
          <a:blip r:embed="rId14" cstate="print"/>
          <a:srcRect l="198"/>
          <a:stretch/>
        </p:blipFill>
        <p:spPr>
          <a:xfrm>
            <a:off x="4674813" y="4167545"/>
            <a:ext cx="1338282" cy="308908"/>
          </a:xfrm>
          <a:prstGeom prst="rect">
            <a:avLst/>
          </a:prstGeom>
        </p:spPr>
      </p:pic>
      <p:pic>
        <p:nvPicPr>
          <p:cNvPr id="26" name="Picture 25"/>
          <p:cNvPicPr>
            <a:picLocks noChangeAspect="1"/>
          </p:cNvPicPr>
          <p:nvPr/>
        </p:nvPicPr>
        <p:blipFill>
          <a:blip r:embed="rId15" cstate="print">
            <a:duotone>
              <a:prstClr val="black"/>
              <a:srgbClr val="EEF3FA">
                <a:tint val="45000"/>
                <a:satMod val="400000"/>
              </a:srgbClr>
            </a:duotone>
          </a:blip>
          <a:stretch>
            <a:fillRect/>
          </a:stretch>
        </p:blipFill>
        <p:spPr>
          <a:xfrm>
            <a:off x="6217294" y="4128738"/>
            <a:ext cx="1403088" cy="386521"/>
          </a:xfrm>
          <a:prstGeom prst="rect">
            <a:avLst/>
          </a:prstGeom>
        </p:spPr>
      </p:pic>
      <p:sp>
        <p:nvSpPr>
          <p:cNvPr id="27" name="TextBox 26"/>
          <p:cNvSpPr txBox="1"/>
          <p:nvPr/>
        </p:nvSpPr>
        <p:spPr>
          <a:xfrm>
            <a:off x="3675676" y="780804"/>
            <a:ext cx="1999829" cy="276999"/>
          </a:xfrm>
          <a:prstGeom prst="rect">
            <a:avLst/>
          </a:prstGeom>
          <a:noFill/>
          <a:ln w="9525">
            <a:solidFill>
              <a:srgbClr val="00B0F0"/>
            </a:solidFill>
          </a:ln>
        </p:spPr>
        <p:txBody>
          <a:bodyPr wrap="squar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An open source ecosystem</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172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Talend</a:t>
            </a:r>
          </a:p>
          <a:p>
            <a:endParaRPr lang="en-US" dirty="0"/>
          </a:p>
        </p:txBody>
      </p:sp>
      <p:pic>
        <p:nvPicPr>
          <p:cNvPr id="7" name="Picture 2"/>
          <p:cNvPicPr>
            <a:picLocks noChangeAspect="1" noChangeArrowheads="1"/>
          </p:cNvPicPr>
          <p:nvPr/>
        </p:nvPicPr>
        <p:blipFill>
          <a:blip r:embed="rId3" cstate="print"/>
          <a:srcRect/>
          <a:stretch>
            <a:fillRect/>
          </a:stretch>
        </p:blipFill>
        <p:spPr bwMode="auto">
          <a:xfrm>
            <a:off x="1336656" y="1573947"/>
            <a:ext cx="6456167" cy="3029249"/>
          </a:xfrm>
          <a:prstGeom prst="rect">
            <a:avLst/>
          </a:prstGeom>
          <a:noFill/>
          <a:ln w="9525">
            <a:solidFill>
              <a:srgbClr val="00B0F0"/>
            </a:solidFill>
            <a:miter lim="800000"/>
            <a:headEnd/>
            <a:tailEnd/>
          </a:ln>
          <a:effectLst>
            <a:outerShdw blurRad="63500" sx="102000" sy="102000" algn="ctr" rotWithShape="0">
              <a:prstClr val="black">
                <a:alpha val="40000"/>
              </a:prstClr>
            </a:outerShdw>
          </a:effectLst>
        </p:spPr>
      </p:pic>
      <p:sp>
        <p:nvSpPr>
          <p:cNvPr id="8" name="Rounded Rectangle 7"/>
          <p:cNvSpPr/>
          <p:nvPr/>
        </p:nvSpPr>
        <p:spPr>
          <a:xfrm>
            <a:off x="1195609" y="785331"/>
            <a:ext cx="6698150" cy="621354"/>
          </a:xfrm>
          <a:prstGeom prst="roundRect">
            <a:avLst/>
          </a:prstGeom>
          <a:solidFill>
            <a:sysClr val="window" lastClr="FFFFFF"/>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Q. </a:t>
            </a:r>
            <a:r>
              <a:rPr kumimoji="0" lang="en-US" sz="1200" b="1" i="0" u="none" strike="noStrike" kern="0" cap="none" spc="0" normalizeH="0" baseline="0" noProof="0" dirty="0" smtClean="0">
                <a:ln>
                  <a:noFill/>
                </a:ln>
                <a:solidFill>
                  <a:srgbClr val="4BACC6">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Why Talend?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Ans . Because the more connected the world becomes, the more quickly a business must adapt</a:t>
            </a:r>
          </a:p>
        </p:txBody>
      </p:sp>
    </p:spTree>
    <p:extLst>
      <p:ext uri="{BB962C8B-B14F-4D97-AF65-F5344CB8AC3E}">
        <p14:creationId xmlns:p14="http://schemas.microsoft.com/office/powerpoint/2010/main" val="333613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Why Talend?</a:t>
            </a:r>
          </a:p>
          <a:p>
            <a:endParaRPr lang="en-US" dirty="0"/>
          </a:p>
        </p:txBody>
      </p:sp>
      <p:sp>
        <p:nvSpPr>
          <p:cNvPr id="3" name="TextBox 2"/>
          <p:cNvSpPr txBox="1"/>
          <p:nvPr/>
        </p:nvSpPr>
        <p:spPr>
          <a:xfrm>
            <a:off x="447477" y="750246"/>
            <a:ext cx="7889132" cy="3693319"/>
          </a:xfrm>
          <a:prstGeom prst="rect">
            <a:avLst/>
          </a:prstGeom>
          <a:noFill/>
        </p:spPr>
        <p:txBody>
          <a:bodyPr wrap="square" rtlCol="0">
            <a:spAutoFit/>
          </a:bodyPr>
          <a:lstStyle/>
          <a:p>
            <a:pPr marL="171450" indent="-171450">
              <a:lnSpc>
                <a:spcPct val="150000"/>
              </a:lnSpc>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Talend is the only Graphical User Interface tool which is capable enough to “translate” an ETL job to a MapReduce job. Thus,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 ETL job gets executed as a MapReduce job on Hadoop</a:t>
            </a:r>
            <a:r>
              <a:rPr lang="en-US" sz="1200" dirty="0" smtClean="0">
                <a:latin typeface="Tahoma" panose="020B0604030504040204" pitchFamily="34" charset="0"/>
                <a:ea typeface="Tahoma" panose="020B0604030504040204" pitchFamily="34" charset="0"/>
                <a:cs typeface="Tahoma" panose="020B0604030504040204" pitchFamily="34" charset="0"/>
              </a:rPr>
              <a:t> and get the big data work done in minutes</a:t>
            </a:r>
          </a:p>
          <a:p>
            <a:pPr marL="171450" indent="-171450">
              <a:lnSpc>
                <a:spcPct val="150000"/>
              </a:lnSpc>
              <a:buClr>
                <a:schemeClr val="tx1"/>
              </a:buClr>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This is a key innovation which helps to reduce entry barriers in Big Data technology and allows ETL job developers (beginners and advanced) to carry out Data Warehouse offloading to greater extent</a:t>
            </a:r>
          </a:p>
          <a:p>
            <a:pPr marL="171450" indent="-171450">
              <a:lnSpc>
                <a:spcPct val="150000"/>
              </a:lnSpc>
              <a:buClr>
                <a:schemeClr val="tx1"/>
              </a:buClr>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With its Eclipse-based graphical workspace,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 Open Studio for Big Data </a:t>
            </a:r>
            <a:r>
              <a:rPr lang="en-US" sz="1200" dirty="0" smtClean="0">
                <a:latin typeface="Tahoma" panose="020B0604030504040204" pitchFamily="34" charset="0"/>
                <a:ea typeface="Tahoma" panose="020B0604030504040204" pitchFamily="34" charset="0"/>
                <a:cs typeface="Tahoma" panose="020B0604030504040204" pitchFamily="34" charset="0"/>
              </a:rPr>
              <a:t>enables the developer and data scientist to leverage Hadoop loading and processing technologies like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HDFS, HBase, Hive, and Pig without having to write Hadoop application code</a:t>
            </a:r>
          </a:p>
          <a:p>
            <a:pPr marL="171450" indent="-171450">
              <a:lnSpc>
                <a:spcPct val="150000"/>
              </a:lnSpc>
              <a:buClr>
                <a:schemeClr val="tx1"/>
              </a:buClr>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Hadoop Applications, Seamlessly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gets Integrated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within minutes using Talend</a:t>
            </a:r>
          </a:p>
          <a:p>
            <a:pPr>
              <a:lnSpc>
                <a:spcPct val="150000"/>
              </a:lnSpc>
              <a:buClr>
                <a:schemeClr val="tx1"/>
              </a:buClr>
            </a:pP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0023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Why Talend?</a:t>
            </a:r>
            <a:endParaRPr lang="en-US" dirty="0"/>
          </a:p>
        </p:txBody>
      </p:sp>
      <p:sp>
        <p:nvSpPr>
          <p:cNvPr id="3" name="Rectangle 2"/>
          <p:cNvSpPr/>
          <p:nvPr/>
        </p:nvSpPr>
        <p:spPr>
          <a:xfrm>
            <a:off x="447477" y="731547"/>
            <a:ext cx="8472792" cy="3508653"/>
          </a:xfrm>
          <a:prstGeom prst="rect">
            <a:avLst/>
          </a:prstGeom>
        </p:spPr>
        <p:txBody>
          <a:bodyPr wrap="square">
            <a:spAutoFit/>
          </a:bodyPr>
          <a:lstStyle/>
          <a:p>
            <a:pPr marL="171450" indent="-171450">
              <a:lnSpc>
                <a:spcPct val="150000"/>
              </a:lnSpc>
              <a:buClr>
                <a:schemeClr val="tx1"/>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By simply selecting graphical components from a palette, arranging and configuring them, you can create Hadoop </a:t>
            </a:r>
            <a:r>
              <a:rPr lang="en-US" sz="1200" dirty="0" smtClean="0">
                <a:latin typeface="Tahoma" panose="020B0604030504040204" pitchFamily="34" charset="0"/>
                <a:ea typeface="Tahoma" panose="020B0604030504040204" pitchFamily="34" charset="0"/>
                <a:cs typeface="Tahoma" panose="020B0604030504040204" pitchFamily="34" charset="0"/>
              </a:rPr>
              <a:t>jobs</a:t>
            </a:r>
          </a:p>
          <a:p>
            <a:pPr fontAlgn="base">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          </a:t>
            </a:r>
          </a:p>
          <a:p>
            <a:pPr fontAlgn="base">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For </a:t>
            </a:r>
            <a:r>
              <a:rPr lang="en-US" sz="1200" dirty="0">
                <a:latin typeface="Tahoma" panose="020B0604030504040204" pitchFamily="34" charset="0"/>
                <a:ea typeface="Tahoma" panose="020B0604030504040204" pitchFamily="34" charset="0"/>
                <a:cs typeface="Tahoma" panose="020B0604030504040204" pitchFamily="34" charset="0"/>
              </a:rPr>
              <a:t>example:</a:t>
            </a:r>
          </a:p>
          <a:p>
            <a:pPr lvl="0" fontAlgn="base"/>
            <a:endParaRPr lang="en-US" sz="1200" dirty="0">
              <a:latin typeface="Tahoma" panose="020B0604030504040204" pitchFamily="34" charset="0"/>
              <a:ea typeface="Tahoma" panose="020B0604030504040204" pitchFamily="34" charset="0"/>
              <a:cs typeface="Tahoma" panose="020B0604030504040204" pitchFamily="34" charset="0"/>
            </a:endParaRPr>
          </a:p>
          <a:p>
            <a:pPr marL="685800" lvl="1" indent="-228600" fontAlgn="base">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Load data into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HDFS</a:t>
            </a:r>
            <a:r>
              <a:rPr lang="en-US" sz="1200" dirty="0">
                <a:latin typeface="Tahoma" panose="020B0604030504040204" pitchFamily="34" charset="0"/>
                <a:ea typeface="Tahoma" panose="020B0604030504040204" pitchFamily="34" charset="0"/>
                <a:cs typeface="Tahoma" panose="020B0604030504040204" pitchFamily="34" charset="0"/>
              </a:rPr>
              <a:t> (Hadoop Distributed File System)</a:t>
            </a:r>
          </a:p>
          <a:p>
            <a:pPr marL="685800" lvl="1" indent="-228600" fontAlgn="base">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Use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Hadoop Pig </a:t>
            </a:r>
            <a:r>
              <a:rPr lang="en-US" sz="1200" dirty="0">
                <a:latin typeface="Tahoma" panose="020B0604030504040204" pitchFamily="34" charset="0"/>
                <a:ea typeface="Tahoma" panose="020B0604030504040204" pitchFamily="34" charset="0"/>
                <a:cs typeface="Tahoma" panose="020B0604030504040204" pitchFamily="34" charset="0"/>
              </a:rPr>
              <a:t>to transform data in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HDFS</a:t>
            </a:r>
          </a:p>
          <a:p>
            <a:pPr marL="685800" lvl="1" indent="-228600" fontAlgn="base">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Load data into a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Hadoop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Hive</a:t>
            </a:r>
            <a:r>
              <a:rPr lang="en-US" sz="1200" dirty="0">
                <a:latin typeface="Tahoma" panose="020B0604030504040204" pitchFamily="34" charset="0"/>
                <a:ea typeface="Tahoma" panose="020B0604030504040204" pitchFamily="34" charset="0"/>
                <a:cs typeface="Tahoma" panose="020B0604030504040204" pitchFamily="34" charset="0"/>
              </a:rPr>
              <a:t> based data warehouse</a:t>
            </a:r>
          </a:p>
          <a:p>
            <a:pPr marL="685800" lvl="1" indent="-228600" fontAlgn="base">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Perform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ELT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(extract, load, transform) aggregations in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Hive</a:t>
            </a:r>
          </a:p>
          <a:p>
            <a:pPr marL="685800" lvl="1" indent="-228600" fontAlgn="base">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Leverage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Sqoop</a:t>
            </a:r>
            <a:r>
              <a:rPr lang="en-US" sz="1200" dirty="0">
                <a:latin typeface="Tahoma" panose="020B0604030504040204" pitchFamily="34" charset="0"/>
                <a:ea typeface="Tahoma" panose="020B0604030504040204" pitchFamily="34" charset="0"/>
                <a:cs typeface="Tahoma" panose="020B0604030504040204" pitchFamily="34" charset="0"/>
              </a:rPr>
              <a:t> to integrate relational databases and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Hadoop</a:t>
            </a:r>
          </a:p>
          <a:p>
            <a:pPr marL="228600" indent="-228600" fontAlgn="base"/>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50000"/>
              </a:lnSpc>
              <a:buClr>
                <a:schemeClr val="tx1"/>
              </a:buClr>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165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Talend Hadoop Integration</a:t>
            </a:r>
          </a:p>
          <a:p>
            <a:endParaRPr lang="en-US" dirty="0"/>
          </a:p>
        </p:txBody>
      </p:sp>
      <p:pic>
        <p:nvPicPr>
          <p:cNvPr id="16" name="Picture 2"/>
          <p:cNvPicPr>
            <a:picLocks noChangeAspect="1" noChangeArrowheads="1"/>
          </p:cNvPicPr>
          <p:nvPr/>
        </p:nvPicPr>
        <p:blipFill>
          <a:blip r:embed="rId3" cstate="print"/>
          <a:srcRect/>
          <a:stretch>
            <a:fillRect/>
          </a:stretch>
        </p:blipFill>
        <p:spPr bwMode="auto">
          <a:xfrm>
            <a:off x="5708061" y="2285699"/>
            <a:ext cx="2916055" cy="612843"/>
          </a:xfrm>
          <a:prstGeom prst="rect">
            <a:avLst/>
          </a:prstGeom>
          <a:noFill/>
          <a:ln w="9525">
            <a:noFill/>
            <a:miter lim="800000"/>
            <a:headEnd/>
            <a:tailEnd/>
          </a:ln>
          <a:effectLst/>
        </p:spPr>
      </p:pic>
      <p:pic>
        <p:nvPicPr>
          <p:cNvPr id="17" name="Picture 16"/>
          <p:cNvPicPr>
            <a:picLocks noChangeAspect="1"/>
          </p:cNvPicPr>
          <p:nvPr/>
        </p:nvPicPr>
        <p:blipFill rotWithShape="1">
          <a:blip r:embed="rId4" cstate="print"/>
          <a:srcRect l="10606" r="5265"/>
          <a:stretch/>
        </p:blipFill>
        <p:spPr>
          <a:xfrm>
            <a:off x="3498111" y="1966323"/>
            <a:ext cx="1266093" cy="1009650"/>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89" y="2252207"/>
            <a:ext cx="1805801" cy="679831"/>
          </a:xfrm>
          <a:prstGeom prst="rect">
            <a:avLst/>
          </a:prstGeom>
        </p:spPr>
      </p:pic>
      <p:sp>
        <p:nvSpPr>
          <p:cNvPr id="19" name="Rounded Rectangle 18"/>
          <p:cNvSpPr/>
          <p:nvPr/>
        </p:nvSpPr>
        <p:spPr>
          <a:xfrm>
            <a:off x="714930" y="1896894"/>
            <a:ext cx="4153710" cy="1303506"/>
          </a:xfrm>
          <a:prstGeom prst="roundRect">
            <a:avLst/>
          </a:prstGeom>
          <a:noFill/>
          <a:ln w="1905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 name="Cross 19"/>
          <p:cNvSpPr/>
          <p:nvPr/>
        </p:nvSpPr>
        <p:spPr>
          <a:xfrm>
            <a:off x="2791785" y="2320974"/>
            <a:ext cx="548093" cy="542295"/>
          </a:xfrm>
          <a:prstGeom prst="plus">
            <a:avLst>
              <a:gd name="adj" fmla="val 38782"/>
            </a:avLst>
          </a:prstGeom>
          <a:solidFill>
            <a:srgbClr val="0070C0"/>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sp>
        <p:nvSpPr>
          <p:cNvPr id="21" name="Equal 20"/>
          <p:cNvSpPr/>
          <p:nvPr/>
        </p:nvSpPr>
        <p:spPr>
          <a:xfrm>
            <a:off x="4990628" y="2392703"/>
            <a:ext cx="588132" cy="398834"/>
          </a:xfrm>
          <a:prstGeom prst="mathEqual">
            <a:avLst/>
          </a:prstGeom>
          <a:solidFill>
            <a:srgbClr val="0070C0"/>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spTree>
    <p:extLst>
      <p:ext uri="{BB962C8B-B14F-4D97-AF65-F5344CB8AC3E}">
        <p14:creationId xmlns:p14="http://schemas.microsoft.com/office/powerpoint/2010/main" val="70117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Talend Hadoop Integration</a:t>
            </a:r>
            <a:endParaRPr lang="en-US" dirty="0"/>
          </a:p>
        </p:txBody>
      </p:sp>
      <p:sp>
        <p:nvSpPr>
          <p:cNvPr id="3" name="Rectangle 2"/>
          <p:cNvSpPr/>
          <p:nvPr/>
        </p:nvSpPr>
        <p:spPr>
          <a:xfrm>
            <a:off x="465311" y="753325"/>
            <a:ext cx="8203008" cy="3416320"/>
          </a:xfrm>
          <a:prstGeom prst="rect">
            <a:avLst/>
          </a:prstGeom>
        </p:spPr>
        <p:txBody>
          <a:bodyPr wrap="square">
            <a:spAutoFit/>
          </a:bodyPr>
          <a:lstStyle/>
          <a:p>
            <a:pPr marL="285750" indent="-2857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For Hadoop applications to be truly accessible to your organization, they need to be smoothly integrated into your overall data flows</a:t>
            </a:r>
          </a:p>
          <a:p>
            <a:pPr marL="285750" indent="-285750">
              <a:lnSpc>
                <a:spcPct val="150000"/>
              </a:lnSpc>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 Open Studio for Big Data</a:t>
            </a:r>
            <a:r>
              <a:rPr lang="en-US" sz="1200" dirty="0" smtClean="0">
                <a:latin typeface="Tahoma" panose="020B0604030504040204" pitchFamily="34" charset="0"/>
                <a:ea typeface="Tahoma" panose="020B0604030504040204" pitchFamily="34" charset="0"/>
                <a:cs typeface="Tahoma" panose="020B0604030504040204" pitchFamily="34" charset="0"/>
              </a:rPr>
              <a:t> is the ideal tool for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integrating Hadoop applications </a:t>
            </a:r>
            <a:r>
              <a:rPr lang="en-US" sz="1200" dirty="0" smtClean="0">
                <a:latin typeface="Tahoma" panose="020B0604030504040204" pitchFamily="34" charset="0"/>
                <a:ea typeface="Tahoma" panose="020B0604030504040204" pitchFamily="34" charset="0"/>
                <a:cs typeface="Tahoma" panose="020B0604030504040204" pitchFamily="34" charset="0"/>
              </a:rPr>
              <a:t>into your broader data architecture</a:t>
            </a:r>
          </a:p>
          <a:p>
            <a:pPr marL="285750" indent="-285750">
              <a:lnSpc>
                <a:spcPct val="150000"/>
              </a:lnSpc>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 provides more built-in connector </a:t>
            </a:r>
            <a:r>
              <a:rPr lang="en-US" sz="1200" dirty="0" smtClean="0">
                <a:latin typeface="Tahoma" panose="020B0604030504040204" pitchFamily="34" charset="0"/>
                <a:ea typeface="Tahoma" panose="020B0604030504040204" pitchFamily="34" charset="0"/>
                <a:cs typeface="Tahoma" panose="020B0604030504040204" pitchFamily="34" charset="0"/>
              </a:rPr>
              <a:t>components than any other data integration solution available, with more than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800+ connectors </a:t>
            </a:r>
            <a:r>
              <a:rPr lang="en-US" sz="1200" dirty="0" smtClean="0">
                <a:latin typeface="Tahoma" panose="020B0604030504040204" pitchFamily="34" charset="0"/>
                <a:ea typeface="Tahoma" panose="020B0604030504040204" pitchFamily="34" charset="0"/>
                <a:cs typeface="Tahoma" panose="020B0604030504040204" pitchFamily="34" charset="0"/>
              </a:rPr>
              <a:t>that make it easy to read from or write to any major file format, database, or packaged enterprise application</a:t>
            </a: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E</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xample</a:t>
            </a:r>
            <a:r>
              <a:rPr lang="en-US" sz="1200" dirty="0" smtClean="0">
                <a:latin typeface="Tahoma" panose="020B0604030504040204" pitchFamily="34" charset="0"/>
                <a:ea typeface="Tahoma" panose="020B0604030504040204" pitchFamily="34" charset="0"/>
                <a:cs typeface="Tahoma" panose="020B0604030504040204" pitchFamily="34" charset="0"/>
              </a:rPr>
              <a:t>, in Talend Open Studio for Big Data, you can use drag 'n drop configurable components to create data integration flows that move data from delimited log files into Hadoop Hive, perform operations in Hive, and extract data from Hive into a MySQL database (or Oracle, Sybase, SQL Server, and so on)</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221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Talend Hadoop Integration</a:t>
            </a:r>
            <a:endParaRPr lang="en-US" dirty="0"/>
          </a:p>
          <a:p>
            <a:endParaRPr lang="en-US" dirty="0"/>
          </a:p>
        </p:txBody>
      </p:sp>
      <p:sp>
        <p:nvSpPr>
          <p:cNvPr id="3" name="TextBox 2"/>
          <p:cNvSpPr txBox="1"/>
          <p:nvPr/>
        </p:nvSpPr>
        <p:spPr>
          <a:xfrm>
            <a:off x="457205" y="818338"/>
            <a:ext cx="8132323" cy="3600986"/>
          </a:xfrm>
          <a:prstGeom prst="rect">
            <a:avLst/>
          </a:prstGeom>
          <a:noFill/>
        </p:spPr>
        <p:txBody>
          <a:bodyPr wrap="square" rtlCol="0">
            <a:spAutoFit/>
          </a:bodyPr>
          <a:lstStyle/>
          <a:p>
            <a:pPr marL="342900" indent="-34290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More and more enterprise wanted to scale up in Hadoop/Big Data technologies with use of existing pool of talent and reduce overspending on map-reduce programmer (which is pretty new and expensive)</a:t>
            </a:r>
          </a:p>
          <a:p>
            <a:pPr marL="342900" indent="-34290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High rise of job trend in Data Scientist/Data Analysis (Talend also comes along with basic BI transformations which reduces your dependency on simple excel dash board/ BI tools)</a:t>
            </a:r>
          </a:p>
          <a:p>
            <a:pPr marL="342900" indent="-34290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Gartner is featuring Talend as the best technology in market for Data Integration and Big Data</a:t>
            </a:r>
          </a:p>
          <a:p>
            <a:pPr marL="342900" indent="-34290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3 major players in Big Data industry, Hortonworks, Cloudera, MapR have already tied up with Talend for big data solutions</a:t>
            </a:r>
          </a:p>
          <a:p>
            <a:pPr marL="342900" indent="-34290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And mostly any level person in industry can quickly get started on this without much pre-requisites</a:t>
            </a:r>
          </a:p>
          <a:p>
            <a:pPr marL="342900" indent="-34290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endParaRPr lang="en-US" sz="1200" dirty="0">
              <a:latin typeface="Tahoma" panose="020B0604030504040204" pitchFamily="34" charset="0"/>
              <a:ea typeface="Tahoma" panose="020B0604030504040204" pitchFamily="34" charset="0"/>
              <a:cs typeface="Tahoma" panose="020B0604030504040204" pitchFamily="34" charset="0"/>
            </a:endParaRP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Myth : I don’t know Java programming , how would this course help me learn and excel in Big Data? The biggest advantage you get with Talend for Big Data is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there is no prerequisite</a:t>
            </a:r>
            <a:r>
              <a:rPr lang="en-US" sz="1200" dirty="0" smtClean="0">
                <a:latin typeface="Tahoma" panose="020B0604030504040204" pitchFamily="34" charset="0"/>
                <a:ea typeface="Tahoma" panose="020B0604030504040204" pitchFamily="34" charset="0"/>
                <a:cs typeface="Tahoma" panose="020B0604030504040204" pitchFamily="34" charset="0"/>
              </a:rPr>
              <a:t>” to learn this concept. Whether you come with prior knowledge of Hadoop or not , this course has some or other best things to offer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p:cNvSpPr/>
          <p:nvPr/>
        </p:nvSpPr>
        <p:spPr>
          <a:xfrm>
            <a:off x="330742" y="3647871"/>
            <a:ext cx="8346337" cy="856035"/>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08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Big Data &amp; Data Analysis in 10 minutes</a:t>
            </a:r>
            <a:endParaRPr lang="en-IN" dirty="0">
              <a:solidFill>
                <a:srgbClr val="262626"/>
              </a:solidFill>
              <a:ea typeface="DejaVu Sans"/>
            </a:endParaRPr>
          </a:p>
          <a:p>
            <a:endParaRPr lang="en-US" dirty="0"/>
          </a:p>
        </p:txBody>
      </p:sp>
      <p:sp>
        <p:nvSpPr>
          <p:cNvPr id="3" name="Rectangle 2"/>
          <p:cNvSpPr/>
          <p:nvPr/>
        </p:nvSpPr>
        <p:spPr>
          <a:xfrm>
            <a:off x="1703892" y="867296"/>
            <a:ext cx="5332379" cy="276999"/>
          </a:xfrm>
          <a:prstGeom prst="rect">
            <a:avLst/>
          </a:prstGeom>
        </p:spPr>
        <p:txBody>
          <a:bodyPr wrap="square">
            <a:spAutoFit/>
          </a:bodyPr>
          <a:lstStyle/>
          <a:p>
            <a:pPr algn="ctr">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Learn Big Data not in months but in Minutes!! Sounds too good ? But true</a:t>
            </a:r>
          </a:p>
        </p:txBody>
      </p:sp>
      <p:pic>
        <p:nvPicPr>
          <p:cNvPr id="4" name="Picture 3"/>
          <p:cNvPicPr>
            <a:picLocks noChangeAspect="1"/>
          </p:cNvPicPr>
          <p:nvPr/>
        </p:nvPicPr>
        <p:blipFill>
          <a:blip r:embed="rId3" cstate="print"/>
          <a:stretch>
            <a:fillRect/>
          </a:stretch>
        </p:blipFill>
        <p:spPr>
          <a:xfrm>
            <a:off x="980278" y="1811645"/>
            <a:ext cx="2883821" cy="2737186"/>
          </a:xfrm>
          <a:prstGeom prst="rect">
            <a:avLst/>
          </a:prstGeom>
        </p:spPr>
      </p:pic>
      <p:sp>
        <p:nvSpPr>
          <p:cNvPr id="5" name="Line Callout 3 (Border and Accent Bar) 4"/>
          <p:cNvSpPr/>
          <p:nvPr/>
        </p:nvSpPr>
        <p:spPr>
          <a:xfrm>
            <a:off x="3298167" y="2072833"/>
            <a:ext cx="924622" cy="301557"/>
          </a:xfrm>
          <a:prstGeom prst="accentBorderCallout3">
            <a:avLst>
              <a:gd name="adj1" fmla="val 18750"/>
              <a:gd name="adj2" fmla="val -8333"/>
              <a:gd name="adj3" fmla="val 18750"/>
              <a:gd name="adj4" fmla="val -16667"/>
              <a:gd name="adj5" fmla="val 100000"/>
              <a:gd name="adj6" fmla="val -16667"/>
              <a:gd name="adj7" fmla="val 151672"/>
              <a:gd name="adj8" fmla="val -4094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HADOOP</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 name="Line Callout 3 (Border and Accent Bar) 5"/>
          <p:cNvSpPr/>
          <p:nvPr/>
        </p:nvSpPr>
        <p:spPr>
          <a:xfrm>
            <a:off x="2983148" y="1598593"/>
            <a:ext cx="1239641" cy="301557"/>
          </a:xfrm>
          <a:prstGeom prst="accentBorderCallout3">
            <a:avLst>
              <a:gd name="adj1" fmla="val 18750"/>
              <a:gd name="adj2" fmla="val -8333"/>
              <a:gd name="adj3" fmla="val 18750"/>
              <a:gd name="adj4" fmla="val -16667"/>
              <a:gd name="adj5" fmla="val 100000"/>
              <a:gd name="adj6" fmla="val -16667"/>
              <a:gd name="adj7" fmla="val 241995"/>
              <a:gd name="adj8" fmla="val -2363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HORTONWORKS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 name="Line Callout 3 (Border and Accent Bar) 6"/>
          <p:cNvSpPr/>
          <p:nvPr/>
        </p:nvSpPr>
        <p:spPr>
          <a:xfrm flipH="1">
            <a:off x="980278" y="1602712"/>
            <a:ext cx="1034374" cy="301557"/>
          </a:xfrm>
          <a:prstGeom prst="accentBorderCallout3">
            <a:avLst>
              <a:gd name="adj1" fmla="val 18750"/>
              <a:gd name="adj2" fmla="val -8333"/>
              <a:gd name="adj3" fmla="val 18750"/>
              <a:gd name="adj4" fmla="val -16667"/>
              <a:gd name="adj5" fmla="val 100000"/>
              <a:gd name="adj6" fmla="val -16667"/>
              <a:gd name="adj7" fmla="val 180705"/>
              <a:gd name="adj8" fmla="val -2865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MAPR</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8" name="Line Callout 3 (Border and Accent Bar) 7"/>
          <p:cNvSpPr/>
          <p:nvPr/>
        </p:nvSpPr>
        <p:spPr>
          <a:xfrm flipH="1">
            <a:off x="328628" y="2072834"/>
            <a:ext cx="1034374" cy="301557"/>
          </a:xfrm>
          <a:prstGeom prst="accentBorderCallout3">
            <a:avLst>
              <a:gd name="adj1" fmla="val 18750"/>
              <a:gd name="adj2" fmla="val -8333"/>
              <a:gd name="adj3" fmla="val 18750"/>
              <a:gd name="adj4" fmla="val -16667"/>
              <a:gd name="adj5" fmla="val 100000"/>
              <a:gd name="adj6" fmla="val -16667"/>
              <a:gd name="adj7" fmla="val 148447"/>
              <a:gd name="adj8" fmla="val -3242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CLOUDERA</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4854161" y="1971479"/>
            <a:ext cx="3803515" cy="1754326"/>
          </a:xfrm>
          <a:prstGeom prst="rect">
            <a:avLst/>
          </a:prstGeom>
          <a:noFill/>
          <a:ln>
            <a:solidFill>
              <a:schemeClr val="accent3">
                <a:lumMod val="75000"/>
              </a:schemeClr>
            </a:solidFill>
          </a:ln>
        </p:spPr>
        <p:txBody>
          <a:bodyPr wrap="square" rtlCol="0">
            <a:spAutoFit/>
          </a:bodyPr>
          <a:lstStyle/>
          <a:p>
            <a:pPr algn="ctr">
              <a:lnSpc>
                <a:spcPct val="150000"/>
              </a:lnSpc>
            </a:pPr>
            <a:r>
              <a:rPr lang="en-US" sz="1200" b="1"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Go from zero to big data in under 10 minutes</a:t>
            </a:r>
          </a:p>
          <a:p>
            <a:pPr algn="just">
              <a:lnSpc>
                <a:spcPct val="150000"/>
              </a:lnSpc>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Get big data without coding. The Talend Big Data Sandbox is a ready-to-run virtual environment that includes Talend Platform for Big Data, popular Hadoop distributions and data examples</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60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Who can use “Talend for Data Analysis”!!</a:t>
            </a:r>
          </a:p>
          <a:p>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0488" y="608056"/>
            <a:ext cx="4779060" cy="4250826"/>
          </a:xfrm>
          <a:prstGeom prst="rect">
            <a:avLst/>
          </a:prstGeom>
        </p:spPr>
      </p:pic>
    </p:spTree>
    <p:extLst>
      <p:ext uri="{BB962C8B-B14F-4D97-AF65-F5344CB8AC3E}">
        <p14:creationId xmlns:p14="http://schemas.microsoft.com/office/powerpoint/2010/main" val="12859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We are just about to see the Bigger Picture</a:t>
            </a:r>
          </a:p>
          <a:p>
            <a:endParaRPr lang="en-US" dirty="0"/>
          </a:p>
        </p:txBody>
      </p:sp>
      <p:sp>
        <p:nvSpPr>
          <p:cNvPr id="3" name="Right Arrow 2"/>
          <p:cNvSpPr/>
          <p:nvPr/>
        </p:nvSpPr>
        <p:spPr>
          <a:xfrm>
            <a:off x="1352140" y="857250"/>
            <a:ext cx="3278225" cy="2237465"/>
          </a:xfrm>
          <a:prstGeom prst="rightArrow">
            <a:avLst/>
          </a:prstGeom>
          <a:solidFill>
            <a:srgbClr val="BCDCFC"/>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latin typeface="Tahoma" panose="020B0604030504040204" pitchFamily="34" charset="0"/>
                <a:ea typeface="Tahoma" panose="020B0604030504040204" pitchFamily="34" charset="0"/>
                <a:cs typeface="Tahoma" panose="020B0604030504040204" pitchFamily="34" charset="0"/>
              </a:rPr>
              <a:t>Let us all see </a:t>
            </a:r>
            <a:r>
              <a:rPr lang="en-US" sz="1200" dirty="0" smtClean="0">
                <a:latin typeface="Tahoma" panose="020B0604030504040204" pitchFamily="34" charset="0"/>
                <a:ea typeface="Tahoma" panose="020B0604030504040204" pitchFamily="34" charset="0"/>
                <a:cs typeface="Tahoma" panose="020B0604030504040204" pitchFamily="34" charset="0"/>
              </a:rPr>
              <a:t>quickly, </a:t>
            </a:r>
            <a:r>
              <a:rPr lang="en-US" sz="1200" dirty="0">
                <a:latin typeface="Tahoma" panose="020B0604030504040204" pitchFamily="34" charset="0"/>
                <a:ea typeface="Tahoma" panose="020B0604030504040204" pitchFamily="34" charset="0"/>
                <a:cs typeface="Tahoma" panose="020B0604030504040204" pitchFamily="34" charset="0"/>
              </a:rPr>
              <a:t>what </a:t>
            </a:r>
            <a:r>
              <a:rPr lang="en-US" sz="1200" dirty="0" smtClean="0">
                <a:latin typeface="Tahoma" panose="020B0604030504040204" pitchFamily="34" charset="0"/>
                <a:ea typeface="Tahoma" panose="020B0604030504040204" pitchFamily="34" charset="0"/>
                <a:cs typeface="Tahoma" panose="020B0604030504040204" pitchFamily="34" charset="0"/>
              </a:rPr>
              <a:t>Talend </a:t>
            </a:r>
            <a:r>
              <a:rPr lang="en-US" sz="1200" dirty="0">
                <a:latin typeface="Tahoma" panose="020B0604030504040204" pitchFamily="34" charset="0"/>
                <a:ea typeface="Tahoma" panose="020B0604030504040204" pitchFamily="34" charset="0"/>
                <a:cs typeface="Tahoma" panose="020B0604030504040204" pitchFamily="34" charset="0"/>
              </a:rPr>
              <a:t>can do in </a:t>
            </a:r>
            <a:r>
              <a:rPr lang="en-US" sz="1200" dirty="0" smtClean="0">
                <a:latin typeface="Tahoma" panose="020B0604030504040204" pitchFamily="34" charset="0"/>
                <a:ea typeface="Tahoma" panose="020B0604030504040204" pitchFamily="34" charset="0"/>
                <a:cs typeface="Tahoma" panose="020B0604030504040204" pitchFamily="34" charset="0"/>
              </a:rPr>
              <a:t>minutes, </a:t>
            </a:r>
            <a:r>
              <a:rPr lang="en-US" sz="1200" dirty="0">
                <a:latin typeface="Tahoma" panose="020B0604030504040204" pitchFamily="34" charset="0"/>
                <a:ea typeface="Tahoma" panose="020B0604030504040204" pitchFamily="34" charset="0"/>
                <a:cs typeface="Tahoma" panose="020B0604030504040204" pitchFamily="34" charset="0"/>
              </a:rPr>
              <a:t>reducing the man-hours in doing </a:t>
            </a:r>
            <a:r>
              <a:rPr lang="en-US" sz="1200" dirty="0" smtClean="0">
                <a:latin typeface="Tahoma" panose="020B0604030504040204" pitchFamily="34" charset="0"/>
                <a:ea typeface="Tahoma" panose="020B0604030504040204" pitchFamily="34" charset="0"/>
                <a:cs typeface="Tahoma" panose="020B0604030504040204" pitchFamily="34" charset="0"/>
              </a:rPr>
              <a:t>MapReduce </a:t>
            </a:r>
            <a:r>
              <a:rPr lang="en-US" sz="1200" dirty="0">
                <a:latin typeface="Tahoma" panose="020B0604030504040204" pitchFamily="34" charset="0"/>
                <a:ea typeface="Tahoma" panose="020B0604030504040204" pitchFamily="34" charset="0"/>
                <a:cs typeface="Tahoma" panose="020B0604030504040204" pitchFamily="34" charset="0"/>
              </a:rPr>
              <a:t>programming in </a:t>
            </a:r>
            <a:r>
              <a:rPr lang="en-US" sz="1200" dirty="0" smtClean="0">
                <a:latin typeface="Tahoma" panose="020B0604030504040204" pitchFamily="34" charset="0"/>
                <a:ea typeface="Tahoma" panose="020B0604030504040204" pitchFamily="34" charset="0"/>
                <a:cs typeface="Tahoma" panose="020B0604030504040204" pitchFamily="34" charset="0"/>
              </a:rPr>
              <a:t>Hadoop, </a:t>
            </a:r>
            <a:r>
              <a:rPr lang="en-US" sz="1200" dirty="0">
                <a:latin typeface="Tahoma" panose="020B0604030504040204" pitchFamily="34" charset="0"/>
                <a:ea typeface="Tahoma" panose="020B0604030504040204" pitchFamily="34" charset="0"/>
                <a:cs typeface="Tahoma" panose="020B0604030504040204" pitchFamily="34" charset="0"/>
              </a:rPr>
              <a:t>shall </a:t>
            </a:r>
            <a:r>
              <a:rPr lang="en-US" sz="1200" dirty="0" smtClean="0">
                <a:latin typeface="Tahoma" panose="020B0604030504040204" pitchFamily="34" charset="0"/>
                <a:ea typeface="Tahoma" panose="020B0604030504040204" pitchFamily="34" charset="0"/>
                <a:cs typeface="Tahoma" panose="020B0604030504040204" pitchFamily="34" charset="0"/>
              </a:rPr>
              <a:t>we?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cstate="print"/>
          <a:stretch>
            <a:fillRect/>
          </a:stretch>
        </p:blipFill>
        <p:spPr>
          <a:xfrm>
            <a:off x="4792836" y="986902"/>
            <a:ext cx="1873513" cy="3487252"/>
          </a:xfrm>
          <a:prstGeom prst="rect">
            <a:avLst/>
          </a:prstGeom>
        </p:spPr>
      </p:pic>
    </p:spTree>
    <p:extLst>
      <p:ext uri="{BB962C8B-B14F-4D97-AF65-F5344CB8AC3E}">
        <p14:creationId xmlns:p14="http://schemas.microsoft.com/office/powerpoint/2010/main" val="402643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will you learn today?</a:t>
            </a:r>
            <a:endParaRPr lang="en-US" dirty="0"/>
          </a:p>
        </p:txBody>
      </p:sp>
      <p:sp>
        <p:nvSpPr>
          <p:cNvPr id="3" name="Text Placeholder 2"/>
          <p:cNvSpPr>
            <a:spLocks noGrp="1"/>
          </p:cNvSpPr>
          <p:nvPr>
            <p:ph type="body" sz="quarter" idx="11"/>
          </p:nvPr>
        </p:nvSpPr>
        <p:spPr>
          <a:xfrm>
            <a:off x="311769" y="1078430"/>
            <a:ext cx="8278244" cy="3191082"/>
          </a:xfrm>
        </p:spPr>
        <p:txBody>
          <a:bodyPr/>
          <a:lstStyle/>
          <a:p>
            <a:endParaRPr lang="en-US" sz="1600" b="0" dirty="0" smtClean="0">
              <a:latin typeface="Tahoma" panose="020B0604030504040204" pitchFamily="34" charset="0"/>
              <a:ea typeface="Tahoma" panose="020B0604030504040204" pitchFamily="34" charset="0"/>
              <a:cs typeface="Tahoma" panose="020B0604030504040204" pitchFamily="34" charset="0"/>
            </a:endParaRPr>
          </a:p>
          <a:p>
            <a:endParaRPr lang="en-US" sz="1600" b="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ü"/>
            </a:pPr>
            <a:r>
              <a:rPr lang="en-US" sz="1600" b="0" dirty="0">
                <a:latin typeface="Tahoma" panose="020B0604030504040204" pitchFamily="34" charset="0"/>
                <a:ea typeface="Tahoma" panose="020B0604030504040204" pitchFamily="34" charset="0"/>
                <a:cs typeface="Tahoma" panose="020B0604030504040204" pitchFamily="34" charset="0"/>
              </a:rPr>
              <a:t> Understand how ETL is complementing Hadoop Ecosystem</a:t>
            </a:r>
          </a:p>
          <a:p>
            <a:pPr marL="285750" indent="-285750">
              <a:buFont typeface="Wingdings" panose="05000000000000000000" pitchFamily="2" charset="2"/>
              <a:buChar char="ü"/>
            </a:pPr>
            <a:r>
              <a:rPr lang="en-US" sz="1600" b="0" dirty="0" smtClean="0">
                <a:latin typeface="Tahoma" panose="020B0604030504040204" pitchFamily="34" charset="0"/>
                <a:ea typeface="Tahoma" panose="020B0604030504040204" pitchFamily="34" charset="0"/>
                <a:cs typeface="Tahoma" panose="020B0604030504040204" pitchFamily="34" charset="0"/>
              </a:rPr>
              <a:t> Understand </a:t>
            </a:r>
            <a:r>
              <a:rPr lang="en-US" sz="1600" b="0" dirty="0">
                <a:latin typeface="Tahoma" panose="020B0604030504040204" pitchFamily="34" charset="0"/>
                <a:ea typeface="Tahoma" panose="020B0604030504040204" pitchFamily="34" charset="0"/>
                <a:cs typeface="Tahoma" panose="020B0604030504040204" pitchFamily="34" charset="0"/>
              </a:rPr>
              <a:t>why Talend is used with Big Data</a:t>
            </a:r>
          </a:p>
          <a:p>
            <a:pPr marL="285750" indent="-285750">
              <a:buFont typeface="Wingdings" panose="05000000000000000000" pitchFamily="2" charset="2"/>
              <a:buChar char="ü"/>
            </a:pPr>
            <a:r>
              <a:rPr lang="en-US" sz="1600" b="0" dirty="0">
                <a:latin typeface="Tahoma" panose="020B0604030504040204" pitchFamily="34" charset="0"/>
                <a:ea typeface="Tahoma" panose="020B0604030504040204" pitchFamily="34" charset="0"/>
                <a:cs typeface="Tahoma" panose="020B0604030504040204" pitchFamily="34" charset="0"/>
              </a:rPr>
              <a:t> Learn Big Data not in months but in Minutes</a:t>
            </a:r>
          </a:p>
          <a:p>
            <a:pPr marL="285750" indent="-285750">
              <a:buFont typeface="Wingdings" panose="05000000000000000000" pitchFamily="2" charset="2"/>
              <a:buChar char="ü"/>
            </a:pPr>
            <a:r>
              <a:rPr lang="en-US" sz="1600" b="0" dirty="0">
                <a:latin typeface="Tahoma" panose="020B0604030504040204" pitchFamily="34" charset="0"/>
                <a:ea typeface="Tahoma" panose="020B0604030504040204" pitchFamily="34" charset="0"/>
                <a:cs typeface="Tahoma" panose="020B0604030504040204" pitchFamily="34" charset="0"/>
              </a:rPr>
              <a:t> Find out why Talend is important for Data Enthusiasts</a:t>
            </a:r>
          </a:p>
          <a:p>
            <a:pPr marL="285750" indent="-285750">
              <a:buFont typeface="Wingdings" panose="05000000000000000000" pitchFamily="2" charset="2"/>
              <a:buChar char="ü"/>
            </a:pPr>
            <a:r>
              <a:rPr lang="en-US" sz="1600" b="0" dirty="0">
                <a:latin typeface="Tahoma" panose="020B0604030504040204" pitchFamily="34" charset="0"/>
                <a:ea typeface="Tahoma" panose="020B0604030504040204" pitchFamily="34" charset="0"/>
                <a:cs typeface="Tahoma" panose="020B0604030504040204" pitchFamily="34" charset="0"/>
              </a:rPr>
              <a:t> Understand the Use Case – Banking Industry</a:t>
            </a:r>
          </a:p>
          <a:p>
            <a:pPr marL="285750" indent="-285750">
              <a:buFont typeface="Wingdings" panose="05000000000000000000" pitchFamily="2" charset="2"/>
              <a:buChar char="ü"/>
            </a:pPr>
            <a:r>
              <a:rPr lang="en-US" sz="1600" b="0" dirty="0">
                <a:latin typeface="Tahoma" panose="020B0604030504040204" pitchFamily="34" charset="0"/>
                <a:ea typeface="Tahoma" panose="020B0604030504040204" pitchFamily="34" charset="0"/>
                <a:cs typeface="Tahoma" panose="020B0604030504040204" pitchFamily="34" charset="0"/>
              </a:rPr>
              <a:t> Implement a Talend job with Hadoop</a:t>
            </a:r>
            <a:br>
              <a:rPr lang="en-US" sz="1600" b="0" dirty="0">
                <a:latin typeface="Tahoma" panose="020B0604030504040204" pitchFamily="34" charset="0"/>
                <a:ea typeface="Tahoma" panose="020B0604030504040204" pitchFamily="34" charset="0"/>
                <a:cs typeface="Tahoma" panose="020B0604030504040204" pitchFamily="34" charset="0"/>
              </a:rPr>
            </a:br>
            <a:r>
              <a:rPr lang="en-US" sz="1600" b="0" dirty="0">
                <a:latin typeface="Tahoma" panose="020B0604030504040204" pitchFamily="34" charset="0"/>
                <a:ea typeface="Tahoma" panose="020B0604030504040204" pitchFamily="34" charset="0"/>
                <a:cs typeface="Tahoma" panose="020B0604030504040204" pitchFamily="34" charset="0"/>
              </a:rPr>
              <a:t/>
            </a:r>
            <a:br>
              <a:rPr lang="en-US" sz="1600" b="0" dirty="0">
                <a:latin typeface="Tahoma" panose="020B0604030504040204" pitchFamily="34" charset="0"/>
                <a:ea typeface="Tahoma" panose="020B0604030504040204" pitchFamily="34" charset="0"/>
                <a:cs typeface="Tahoma" panose="020B0604030504040204" pitchFamily="34" charset="0"/>
              </a:rPr>
            </a:br>
            <a:endParaRPr lang="en-US" sz="1600" b="0" dirty="0">
              <a:latin typeface="Tahoma" panose="020B0604030504040204" pitchFamily="34" charset="0"/>
              <a:ea typeface="Tahoma" panose="020B0604030504040204" pitchFamily="34" charset="0"/>
              <a:cs typeface="Tahoma" panose="020B0604030504040204" pitchFamily="34" charset="0"/>
            </a:endParaRPr>
          </a:p>
        </p:txBody>
      </p:sp>
      <p:sp>
        <p:nvSpPr>
          <p:cNvPr id="5" name="Oval 4"/>
          <p:cNvSpPr/>
          <p:nvPr/>
        </p:nvSpPr>
        <p:spPr>
          <a:xfrm>
            <a:off x="6400800" y="1381016"/>
            <a:ext cx="2458192" cy="245973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47" descr="C:\Users\lopezga\Documents\a-FY14\Icons 2014\Web-Communications_Icons\Group_project\Group_project_RGB\Group_project_RGB_white_NT.png"/>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840" y="1480103"/>
            <a:ext cx="439521" cy="441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38" descr="C:\Users\lopezga\Documents\a-FY14\Icons 2014\Web-Communications_Icons\Alliances\Alliances_RGB\Alliances_RGB_white_NT.pn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736" y="2350516"/>
            <a:ext cx="512774" cy="514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31" descr="C:\Users\lopezga\Documents\a-FY14\Icons 2014\Web-Communications_Icons\Support\Support_RGB\Support_RGB_white_NT.png"/>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041" y="2350515"/>
            <a:ext cx="512774" cy="514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3" descr="C:\Users\lopezga\Documents\a-FY14\Icons 2014\Web-Communications_Icons\Professional_development\Professional_development_RGB\Professional_development_RGB_white_NT.png"/>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840" y="3178892"/>
            <a:ext cx="512774" cy="51475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01"/>
          <p:cNvGrpSpPr>
            <a:grpSpLocks/>
          </p:cNvGrpSpPr>
          <p:nvPr/>
        </p:nvGrpSpPr>
        <p:grpSpPr>
          <a:xfrm>
            <a:off x="7355576" y="2234894"/>
            <a:ext cx="612648" cy="603504"/>
            <a:chOff x="2644022" y="3804641"/>
            <a:chExt cx="258802" cy="373251"/>
          </a:xfrm>
          <a:solidFill>
            <a:schemeClr val="bg1"/>
          </a:solidFill>
        </p:grpSpPr>
        <p:grpSp>
          <p:nvGrpSpPr>
            <p:cNvPr id="11" name="Group 10"/>
            <p:cNvGrpSpPr/>
            <p:nvPr/>
          </p:nvGrpSpPr>
          <p:grpSpPr>
            <a:xfrm>
              <a:off x="2661909" y="3804641"/>
              <a:ext cx="221532" cy="337923"/>
              <a:chOff x="4992029" y="402340"/>
              <a:chExt cx="825588" cy="1259346"/>
            </a:xfrm>
            <a:grpFill/>
          </p:grpSpPr>
          <p:sp>
            <p:nvSpPr>
              <p:cNvPr id="13" name="Freeform 12"/>
              <p:cNvSpPr/>
              <p:nvPr/>
            </p:nvSpPr>
            <p:spPr>
              <a:xfrm flipH="1">
                <a:off x="4992029" y="402340"/>
                <a:ext cx="825588" cy="1259346"/>
              </a:xfrm>
              <a:custGeom>
                <a:avLst/>
                <a:gdLst>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2466498"/>
                  <a:gd name="connsiteY0" fmla="*/ 0 h 3274695"/>
                  <a:gd name="connsiteX1" fmla="*/ 1537335 w 2466498"/>
                  <a:gd name="connsiteY1" fmla="*/ 0 h 3274695"/>
                  <a:gd name="connsiteX2" fmla="*/ 1748790 w 2466498"/>
                  <a:gd name="connsiteY2" fmla="*/ 234315 h 3274695"/>
                  <a:gd name="connsiteX3" fmla="*/ 2466498 w 2466498"/>
                  <a:gd name="connsiteY3" fmla="*/ 768806 h 3274695"/>
                  <a:gd name="connsiteX4" fmla="*/ 1497330 w 2466498"/>
                  <a:gd name="connsiteY4" fmla="*/ 1583055 h 3274695"/>
                  <a:gd name="connsiteX5" fmla="*/ 1508760 w 2466498"/>
                  <a:gd name="connsiteY5" fmla="*/ 480060 h 3274695"/>
                  <a:gd name="connsiteX6" fmla="*/ 1388745 w 2466498"/>
                  <a:gd name="connsiteY6" fmla="*/ 417195 h 3274695"/>
                  <a:gd name="connsiteX7" fmla="*/ 1383030 w 2466498"/>
                  <a:gd name="connsiteY7" fmla="*/ 1703070 h 3274695"/>
                  <a:gd name="connsiteX8" fmla="*/ 1217295 w 2466498"/>
                  <a:gd name="connsiteY8" fmla="*/ 3188970 h 3274695"/>
                  <a:gd name="connsiteX9" fmla="*/ 1120140 w 2466498"/>
                  <a:gd name="connsiteY9" fmla="*/ 3274695 h 3274695"/>
                  <a:gd name="connsiteX10" fmla="*/ 617220 w 2466498"/>
                  <a:gd name="connsiteY10" fmla="*/ 3274695 h 3274695"/>
                  <a:gd name="connsiteX11" fmla="*/ 520065 w 2466498"/>
                  <a:gd name="connsiteY11" fmla="*/ 3143250 h 3274695"/>
                  <a:gd name="connsiteX12" fmla="*/ 371475 w 2466498"/>
                  <a:gd name="connsiteY12" fmla="*/ 1651635 h 3274695"/>
                  <a:gd name="connsiteX13" fmla="*/ 365760 w 2466498"/>
                  <a:gd name="connsiteY13" fmla="*/ 417195 h 3274695"/>
                  <a:gd name="connsiteX14" fmla="*/ 251460 w 2466498"/>
                  <a:gd name="connsiteY14" fmla="*/ 491490 h 3274695"/>
                  <a:gd name="connsiteX15" fmla="*/ 251460 w 2466498"/>
                  <a:gd name="connsiteY15" fmla="*/ 1571625 h 3274695"/>
                  <a:gd name="connsiteX16" fmla="*/ 0 w 2466498"/>
                  <a:gd name="connsiteY16" fmla="*/ 1560195 h 3274695"/>
                  <a:gd name="connsiteX17" fmla="*/ 0 w 2466498"/>
                  <a:gd name="connsiteY17" fmla="*/ 257175 h 3274695"/>
                  <a:gd name="connsiteX18" fmla="*/ 200025 w 2466498"/>
                  <a:gd name="connsiteY18"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1497330 w 2473166"/>
                  <a:gd name="connsiteY3" fmla="*/ 1583055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2167822 w 2473166"/>
                  <a:gd name="connsiteY3" fmla="*/ 1071367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2167822 w 2473166"/>
                  <a:gd name="connsiteY3" fmla="*/ 1071367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66498"/>
                  <a:gd name="connsiteY0" fmla="*/ 0 h 3274695"/>
                  <a:gd name="connsiteX1" fmla="*/ 1537335 w 2466498"/>
                  <a:gd name="connsiteY1" fmla="*/ 0 h 3274695"/>
                  <a:gd name="connsiteX2" fmla="*/ 2466498 w 2466498"/>
                  <a:gd name="connsiteY2" fmla="*/ 768806 h 3274695"/>
                  <a:gd name="connsiteX3" fmla="*/ 2167822 w 2466498"/>
                  <a:gd name="connsiteY3" fmla="*/ 1071367 h 3274695"/>
                  <a:gd name="connsiteX4" fmla="*/ 1508760 w 2466498"/>
                  <a:gd name="connsiteY4" fmla="*/ 480060 h 3274695"/>
                  <a:gd name="connsiteX5" fmla="*/ 1388745 w 2466498"/>
                  <a:gd name="connsiteY5" fmla="*/ 417195 h 3274695"/>
                  <a:gd name="connsiteX6" fmla="*/ 1383030 w 2466498"/>
                  <a:gd name="connsiteY6" fmla="*/ 1703070 h 3274695"/>
                  <a:gd name="connsiteX7" fmla="*/ 1217295 w 2466498"/>
                  <a:gd name="connsiteY7" fmla="*/ 3188970 h 3274695"/>
                  <a:gd name="connsiteX8" fmla="*/ 1120140 w 2466498"/>
                  <a:gd name="connsiteY8" fmla="*/ 3274695 h 3274695"/>
                  <a:gd name="connsiteX9" fmla="*/ 617220 w 2466498"/>
                  <a:gd name="connsiteY9" fmla="*/ 3274695 h 3274695"/>
                  <a:gd name="connsiteX10" fmla="*/ 520065 w 2466498"/>
                  <a:gd name="connsiteY10" fmla="*/ 3143250 h 3274695"/>
                  <a:gd name="connsiteX11" fmla="*/ 371475 w 2466498"/>
                  <a:gd name="connsiteY11" fmla="*/ 1651635 h 3274695"/>
                  <a:gd name="connsiteX12" fmla="*/ 365760 w 2466498"/>
                  <a:gd name="connsiteY12" fmla="*/ 417195 h 3274695"/>
                  <a:gd name="connsiteX13" fmla="*/ 251460 w 2466498"/>
                  <a:gd name="connsiteY13" fmla="*/ 491490 h 3274695"/>
                  <a:gd name="connsiteX14" fmla="*/ 251460 w 2466498"/>
                  <a:gd name="connsiteY14" fmla="*/ 1571625 h 3274695"/>
                  <a:gd name="connsiteX15" fmla="*/ 0 w 2466498"/>
                  <a:gd name="connsiteY15" fmla="*/ 1560195 h 3274695"/>
                  <a:gd name="connsiteX16" fmla="*/ 0 w 2466498"/>
                  <a:gd name="connsiteY16" fmla="*/ 257175 h 3274695"/>
                  <a:gd name="connsiteX17" fmla="*/ 200025 w 2466498"/>
                  <a:gd name="connsiteY17" fmla="*/ 0 h 3274695"/>
                  <a:gd name="connsiteX0" fmla="*/ 200025 w 2387098"/>
                  <a:gd name="connsiteY0" fmla="*/ 0 h 3274695"/>
                  <a:gd name="connsiteX1" fmla="*/ 1537335 w 2387098"/>
                  <a:gd name="connsiteY1" fmla="*/ 0 h 3274695"/>
                  <a:gd name="connsiteX2" fmla="*/ 2387098 w 2387098"/>
                  <a:gd name="connsiteY2" fmla="*/ 918782 h 3274695"/>
                  <a:gd name="connsiteX3" fmla="*/ 2167822 w 2387098"/>
                  <a:gd name="connsiteY3" fmla="*/ 1071367 h 3274695"/>
                  <a:gd name="connsiteX4" fmla="*/ 1508760 w 2387098"/>
                  <a:gd name="connsiteY4" fmla="*/ 480060 h 3274695"/>
                  <a:gd name="connsiteX5" fmla="*/ 1388745 w 2387098"/>
                  <a:gd name="connsiteY5" fmla="*/ 417195 h 3274695"/>
                  <a:gd name="connsiteX6" fmla="*/ 1383030 w 2387098"/>
                  <a:gd name="connsiteY6" fmla="*/ 1703070 h 3274695"/>
                  <a:gd name="connsiteX7" fmla="*/ 1217295 w 2387098"/>
                  <a:gd name="connsiteY7" fmla="*/ 3188970 h 3274695"/>
                  <a:gd name="connsiteX8" fmla="*/ 1120140 w 2387098"/>
                  <a:gd name="connsiteY8" fmla="*/ 3274695 h 3274695"/>
                  <a:gd name="connsiteX9" fmla="*/ 617220 w 2387098"/>
                  <a:gd name="connsiteY9" fmla="*/ 3274695 h 3274695"/>
                  <a:gd name="connsiteX10" fmla="*/ 520065 w 2387098"/>
                  <a:gd name="connsiteY10" fmla="*/ 3143250 h 3274695"/>
                  <a:gd name="connsiteX11" fmla="*/ 371475 w 2387098"/>
                  <a:gd name="connsiteY11" fmla="*/ 1651635 h 3274695"/>
                  <a:gd name="connsiteX12" fmla="*/ 365760 w 2387098"/>
                  <a:gd name="connsiteY12" fmla="*/ 417195 h 3274695"/>
                  <a:gd name="connsiteX13" fmla="*/ 251460 w 2387098"/>
                  <a:gd name="connsiteY13" fmla="*/ 491490 h 3274695"/>
                  <a:gd name="connsiteX14" fmla="*/ 251460 w 2387098"/>
                  <a:gd name="connsiteY14" fmla="*/ 1571625 h 3274695"/>
                  <a:gd name="connsiteX15" fmla="*/ 0 w 2387098"/>
                  <a:gd name="connsiteY15" fmla="*/ 1560195 h 3274695"/>
                  <a:gd name="connsiteX16" fmla="*/ 0 w 2387098"/>
                  <a:gd name="connsiteY16" fmla="*/ 257175 h 3274695"/>
                  <a:gd name="connsiteX17" fmla="*/ 200025 w 2387098"/>
                  <a:gd name="connsiteY17" fmla="*/ 0 h 3274695"/>
                  <a:gd name="connsiteX0" fmla="*/ 200025 w 2387098"/>
                  <a:gd name="connsiteY0" fmla="*/ 0 h 3274695"/>
                  <a:gd name="connsiteX1" fmla="*/ 1537335 w 2387098"/>
                  <a:gd name="connsiteY1" fmla="*/ 0 h 3274695"/>
                  <a:gd name="connsiteX2" fmla="*/ 2387098 w 2387098"/>
                  <a:gd name="connsiteY2" fmla="*/ 918782 h 3274695"/>
                  <a:gd name="connsiteX3" fmla="*/ 2238398 w 2387098"/>
                  <a:gd name="connsiteY3" fmla="*/ 1133124 h 3274695"/>
                  <a:gd name="connsiteX4" fmla="*/ 1508760 w 2387098"/>
                  <a:gd name="connsiteY4" fmla="*/ 480060 h 3274695"/>
                  <a:gd name="connsiteX5" fmla="*/ 1388745 w 2387098"/>
                  <a:gd name="connsiteY5" fmla="*/ 417195 h 3274695"/>
                  <a:gd name="connsiteX6" fmla="*/ 1383030 w 2387098"/>
                  <a:gd name="connsiteY6" fmla="*/ 1703070 h 3274695"/>
                  <a:gd name="connsiteX7" fmla="*/ 1217295 w 2387098"/>
                  <a:gd name="connsiteY7" fmla="*/ 3188970 h 3274695"/>
                  <a:gd name="connsiteX8" fmla="*/ 1120140 w 2387098"/>
                  <a:gd name="connsiteY8" fmla="*/ 3274695 h 3274695"/>
                  <a:gd name="connsiteX9" fmla="*/ 617220 w 2387098"/>
                  <a:gd name="connsiteY9" fmla="*/ 3274695 h 3274695"/>
                  <a:gd name="connsiteX10" fmla="*/ 520065 w 2387098"/>
                  <a:gd name="connsiteY10" fmla="*/ 3143250 h 3274695"/>
                  <a:gd name="connsiteX11" fmla="*/ 371475 w 2387098"/>
                  <a:gd name="connsiteY11" fmla="*/ 1651635 h 3274695"/>
                  <a:gd name="connsiteX12" fmla="*/ 365760 w 2387098"/>
                  <a:gd name="connsiteY12" fmla="*/ 417195 h 3274695"/>
                  <a:gd name="connsiteX13" fmla="*/ 251460 w 2387098"/>
                  <a:gd name="connsiteY13" fmla="*/ 491490 h 3274695"/>
                  <a:gd name="connsiteX14" fmla="*/ 251460 w 2387098"/>
                  <a:gd name="connsiteY14" fmla="*/ 1571625 h 3274695"/>
                  <a:gd name="connsiteX15" fmla="*/ 0 w 2387098"/>
                  <a:gd name="connsiteY15" fmla="*/ 1560195 h 3274695"/>
                  <a:gd name="connsiteX16" fmla="*/ 0 w 2387098"/>
                  <a:gd name="connsiteY16" fmla="*/ 257175 h 3274695"/>
                  <a:gd name="connsiteX17" fmla="*/ 200025 w 2387098"/>
                  <a:gd name="connsiteY17" fmla="*/ 0 h 3274695"/>
                  <a:gd name="connsiteX0" fmla="*/ 420580 w 2607653"/>
                  <a:gd name="connsiteY0" fmla="*/ 1096451 h 4371146"/>
                  <a:gd name="connsiteX1" fmla="*/ 1757890 w 2607653"/>
                  <a:gd name="connsiteY1" fmla="*/ 1096451 h 4371146"/>
                  <a:gd name="connsiteX2" fmla="*/ 2607653 w 2607653"/>
                  <a:gd name="connsiteY2" fmla="*/ 2015233 h 4371146"/>
                  <a:gd name="connsiteX3" fmla="*/ 2458953 w 2607653"/>
                  <a:gd name="connsiteY3" fmla="*/ 2229575 h 4371146"/>
                  <a:gd name="connsiteX4" fmla="*/ 1729315 w 2607653"/>
                  <a:gd name="connsiteY4" fmla="*/ 1576511 h 4371146"/>
                  <a:gd name="connsiteX5" fmla="*/ 1609300 w 2607653"/>
                  <a:gd name="connsiteY5" fmla="*/ 1513646 h 4371146"/>
                  <a:gd name="connsiteX6" fmla="*/ 1603585 w 2607653"/>
                  <a:gd name="connsiteY6" fmla="*/ 2799521 h 4371146"/>
                  <a:gd name="connsiteX7" fmla="*/ 1437850 w 2607653"/>
                  <a:gd name="connsiteY7" fmla="*/ 4285421 h 4371146"/>
                  <a:gd name="connsiteX8" fmla="*/ 1340695 w 2607653"/>
                  <a:gd name="connsiteY8" fmla="*/ 4371146 h 4371146"/>
                  <a:gd name="connsiteX9" fmla="*/ 837775 w 2607653"/>
                  <a:gd name="connsiteY9" fmla="*/ 4371146 h 4371146"/>
                  <a:gd name="connsiteX10" fmla="*/ 740620 w 2607653"/>
                  <a:gd name="connsiteY10" fmla="*/ 4239701 h 4371146"/>
                  <a:gd name="connsiteX11" fmla="*/ 592030 w 2607653"/>
                  <a:gd name="connsiteY11" fmla="*/ 2748086 h 4371146"/>
                  <a:gd name="connsiteX12" fmla="*/ 586315 w 2607653"/>
                  <a:gd name="connsiteY12" fmla="*/ 1513646 h 4371146"/>
                  <a:gd name="connsiteX13" fmla="*/ 472015 w 2607653"/>
                  <a:gd name="connsiteY13" fmla="*/ 1587941 h 4371146"/>
                  <a:gd name="connsiteX14" fmla="*/ 472015 w 2607653"/>
                  <a:gd name="connsiteY14" fmla="*/ 2668076 h 4371146"/>
                  <a:gd name="connsiteX15" fmla="*/ 220555 w 2607653"/>
                  <a:gd name="connsiteY15" fmla="*/ 2656646 h 4371146"/>
                  <a:gd name="connsiteX16" fmla="*/ 0 w 2607653"/>
                  <a:gd name="connsiteY16" fmla="*/ 171449 h 4371146"/>
                  <a:gd name="connsiteX17" fmla="*/ 420580 w 2607653"/>
                  <a:gd name="connsiteY17"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701395 w 2837033"/>
                  <a:gd name="connsiteY13" fmla="*/ 1587941 h 4371146"/>
                  <a:gd name="connsiteX14" fmla="*/ 701395 w 2837033"/>
                  <a:gd name="connsiteY14" fmla="*/ 2668076 h 4371146"/>
                  <a:gd name="connsiteX15" fmla="*/ 0 w 2837033"/>
                  <a:gd name="connsiteY15" fmla="*/ 265827 h 4371146"/>
                  <a:gd name="connsiteX16" fmla="*/ 229380 w 2837033"/>
                  <a:gd name="connsiteY16" fmla="*/ 171449 h 4371146"/>
                  <a:gd name="connsiteX17" fmla="*/ 649960 w 2837033"/>
                  <a:gd name="connsiteY17"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701395 w 2837033"/>
                  <a:gd name="connsiteY13" fmla="*/ 1587941 h 4371146"/>
                  <a:gd name="connsiteX14" fmla="*/ 0 w 2837033"/>
                  <a:gd name="connsiteY14" fmla="*/ 265827 h 4371146"/>
                  <a:gd name="connsiteX15" fmla="*/ 229380 w 2837033"/>
                  <a:gd name="connsiteY15" fmla="*/ 171449 h 4371146"/>
                  <a:gd name="connsiteX16" fmla="*/ 649960 w 2837033"/>
                  <a:gd name="connsiteY16"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666105 w 2837033"/>
                  <a:gd name="connsiteY13" fmla="*/ 1473253 h 4371146"/>
                  <a:gd name="connsiteX14" fmla="*/ 0 w 2837033"/>
                  <a:gd name="connsiteY14" fmla="*/ 265827 h 4371146"/>
                  <a:gd name="connsiteX15" fmla="*/ 229380 w 2837033"/>
                  <a:gd name="connsiteY15" fmla="*/ 171449 h 4371146"/>
                  <a:gd name="connsiteX16" fmla="*/ 649960 w 2837033"/>
                  <a:gd name="connsiteY16" fmla="*/ 1096451 h 4371146"/>
                  <a:gd name="connsiteX0" fmla="*/ 985207 w 2837033"/>
                  <a:gd name="connsiteY0" fmla="*/ 1114097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666105 w 2837033"/>
                  <a:gd name="connsiteY13" fmla="*/ 1473253 h 4371146"/>
                  <a:gd name="connsiteX14" fmla="*/ 0 w 2837033"/>
                  <a:gd name="connsiteY14" fmla="*/ 265827 h 4371146"/>
                  <a:gd name="connsiteX15" fmla="*/ 229380 w 2837033"/>
                  <a:gd name="connsiteY15" fmla="*/ 171449 h 4371146"/>
                  <a:gd name="connsiteX16" fmla="*/ 985207 w 2837033"/>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13172 w 2784100"/>
                  <a:gd name="connsiteY13" fmla="*/ 1473253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13172 w 2784100"/>
                  <a:gd name="connsiteY13" fmla="*/ 1473253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04351 w 2784100"/>
                  <a:gd name="connsiteY13" fmla="*/ 1464431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04351 w 2784100"/>
                  <a:gd name="connsiteY13" fmla="*/ 1464431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987646 h 4244695"/>
                  <a:gd name="connsiteX1" fmla="*/ 1934337 w 2784100"/>
                  <a:gd name="connsiteY1" fmla="*/ 970000 h 4244695"/>
                  <a:gd name="connsiteX2" fmla="*/ 2784100 w 2784100"/>
                  <a:gd name="connsiteY2" fmla="*/ 1888782 h 4244695"/>
                  <a:gd name="connsiteX3" fmla="*/ 2635400 w 2784100"/>
                  <a:gd name="connsiteY3" fmla="*/ 2103124 h 4244695"/>
                  <a:gd name="connsiteX4" fmla="*/ 1905762 w 2784100"/>
                  <a:gd name="connsiteY4" fmla="*/ 1450060 h 4244695"/>
                  <a:gd name="connsiteX5" fmla="*/ 1785747 w 2784100"/>
                  <a:gd name="connsiteY5" fmla="*/ 1387195 h 4244695"/>
                  <a:gd name="connsiteX6" fmla="*/ 1780032 w 2784100"/>
                  <a:gd name="connsiteY6" fmla="*/ 2673070 h 4244695"/>
                  <a:gd name="connsiteX7" fmla="*/ 1614297 w 2784100"/>
                  <a:gd name="connsiteY7" fmla="*/ 4158970 h 4244695"/>
                  <a:gd name="connsiteX8" fmla="*/ 1517142 w 2784100"/>
                  <a:gd name="connsiteY8" fmla="*/ 4244695 h 4244695"/>
                  <a:gd name="connsiteX9" fmla="*/ 1014222 w 2784100"/>
                  <a:gd name="connsiteY9" fmla="*/ 4244695 h 4244695"/>
                  <a:gd name="connsiteX10" fmla="*/ 917067 w 2784100"/>
                  <a:gd name="connsiteY10" fmla="*/ 4113250 h 4244695"/>
                  <a:gd name="connsiteX11" fmla="*/ 768477 w 2784100"/>
                  <a:gd name="connsiteY11" fmla="*/ 2621635 h 4244695"/>
                  <a:gd name="connsiteX12" fmla="*/ 762762 w 2784100"/>
                  <a:gd name="connsiteY12" fmla="*/ 1387195 h 4244695"/>
                  <a:gd name="connsiteX13" fmla="*/ 604351 w 2784100"/>
                  <a:gd name="connsiteY13" fmla="*/ 1337980 h 4244695"/>
                  <a:gd name="connsiteX14" fmla="*/ 0 w 2784100"/>
                  <a:gd name="connsiteY14" fmla="*/ 254065 h 4244695"/>
                  <a:gd name="connsiteX15" fmla="*/ 176447 w 2784100"/>
                  <a:gd name="connsiteY15" fmla="*/ 44998 h 4244695"/>
                  <a:gd name="connsiteX16" fmla="*/ 932274 w 2784100"/>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57284 w 2837033"/>
                  <a:gd name="connsiteY13" fmla="*/ 1337980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07870 w 2837033"/>
                  <a:gd name="connsiteY1" fmla="*/ 1022935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51981 w 2837033"/>
                  <a:gd name="connsiteY1" fmla="*/ 996468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688333 w 3101700"/>
                  <a:gd name="connsiteY3" fmla="*/ 2103124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926535 w 3101700"/>
                  <a:gd name="connsiteY3" fmla="*/ 1706126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917713 w 3101700"/>
                  <a:gd name="connsiteY3" fmla="*/ 1732594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899421 h 4156470"/>
                  <a:gd name="connsiteX1" fmla="*/ 1951981 w 3101700"/>
                  <a:gd name="connsiteY1" fmla="*/ 908243 h 4156470"/>
                  <a:gd name="connsiteX2" fmla="*/ 3101700 w 3101700"/>
                  <a:gd name="connsiteY2" fmla="*/ 1482956 h 4156470"/>
                  <a:gd name="connsiteX3" fmla="*/ 2917713 w 3101700"/>
                  <a:gd name="connsiteY3" fmla="*/ 1644369 h 4156470"/>
                  <a:gd name="connsiteX4" fmla="*/ 1932227 w 3101700"/>
                  <a:gd name="connsiteY4" fmla="*/ 1335367 h 4156470"/>
                  <a:gd name="connsiteX5" fmla="*/ 1821038 w 3101700"/>
                  <a:gd name="connsiteY5" fmla="*/ 1369549 h 4156470"/>
                  <a:gd name="connsiteX6" fmla="*/ 1832965 w 3101700"/>
                  <a:gd name="connsiteY6" fmla="*/ 2584845 h 4156470"/>
                  <a:gd name="connsiteX7" fmla="*/ 1667230 w 3101700"/>
                  <a:gd name="connsiteY7" fmla="*/ 4070745 h 4156470"/>
                  <a:gd name="connsiteX8" fmla="*/ 1570075 w 3101700"/>
                  <a:gd name="connsiteY8" fmla="*/ 4156470 h 4156470"/>
                  <a:gd name="connsiteX9" fmla="*/ 1067155 w 3101700"/>
                  <a:gd name="connsiteY9" fmla="*/ 4156470 h 4156470"/>
                  <a:gd name="connsiteX10" fmla="*/ 970000 w 3101700"/>
                  <a:gd name="connsiteY10" fmla="*/ 4025025 h 4156470"/>
                  <a:gd name="connsiteX11" fmla="*/ 821410 w 3101700"/>
                  <a:gd name="connsiteY11" fmla="*/ 2533410 h 4156470"/>
                  <a:gd name="connsiteX12" fmla="*/ 815695 w 3101700"/>
                  <a:gd name="connsiteY12" fmla="*/ 1298970 h 4156470"/>
                  <a:gd name="connsiteX13" fmla="*/ 604351 w 3101700"/>
                  <a:gd name="connsiteY13" fmla="*/ 1196822 h 4156470"/>
                  <a:gd name="connsiteX14" fmla="*/ 0 w 3101700"/>
                  <a:gd name="connsiteY14" fmla="*/ 165841 h 4156470"/>
                  <a:gd name="connsiteX15" fmla="*/ 114690 w 3101700"/>
                  <a:gd name="connsiteY15" fmla="*/ 44998 h 4156470"/>
                  <a:gd name="connsiteX16" fmla="*/ 985207 w 3101700"/>
                  <a:gd name="connsiteY16" fmla="*/ 899421 h 4156470"/>
                  <a:gd name="connsiteX0" fmla="*/ 1064608 w 3181101"/>
                  <a:gd name="connsiteY0" fmla="*/ 899421 h 4156470"/>
                  <a:gd name="connsiteX1" fmla="*/ 2031382 w 3181101"/>
                  <a:gd name="connsiteY1" fmla="*/ 908243 h 4156470"/>
                  <a:gd name="connsiteX2" fmla="*/ 3181101 w 3181101"/>
                  <a:gd name="connsiteY2" fmla="*/ 1482956 h 4156470"/>
                  <a:gd name="connsiteX3" fmla="*/ 2997114 w 3181101"/>
                  <a:gd name="connsiteY3" fmla="*/ 1644369 h 4156470"/>
                  <a:gd name="connsiteX4" fmla="*/ 2011628 w 3181101"/>
                  <a:gd name="connsiteY4" fmla="*/ 1335367 h 4156470"/>
                  <a:gd name="connsiteX5" fmla="*/ 1900439 w 3181101"/>
                  <a:gd name="connsiteY5" fmla="*/ 1369549 h 4156470"/>
                  <a:gd name="connsiteX6" fmla="*/ 1912366 w 3181101"/>
                  <a:gd name="connsiteY6" fmla="*/ 2584845 h 4156470"/>
                  <a:gd name="connsiteX7" fmla="*/ 1746631 w 3181101"/>
                  <a:gd name="connsiteY7" fmla="*/ 4070745 h 4156470"/>
                  <a:gd name="connsiteX8" fmla="*/ 1649476 w 3181101"/>
                  <a:gd name="connsiteY8" fmla="*/ 4156470 h 4156470"/>
                  <a:gd name="connsiteX9" fmla="*/ 1146556 w 3181101"/>
                  <a:gd name="connsiteY9" fmla="*/ 4156470 h 4156470"/>
                  <a:gd name="connsiteX10" fmla="*/ 1049401 w 3181101"/>
                  <a:gd name="connsiteY10" fmla="*/ 4025025 h 4156470"/>
                  <a:gd name="connsiteX11" fmla="*/ 900811 w 3181101"/>
                  <a:gd name="connsiteY11" fmla="*/ 2533410 h 4156470"/>
                  <a:gd name="connsiteX12" fmla="*/ 895096 w 3181101"/>
                  <a:gd name="connsiteY12" fmla="*/ 1298970 h 4156470"/>
                  <a:gd name="connsiteX13" fmla="*/ 683752 w 3181101"/>
                  <a:gd name="connsiteY13" fmla="*/ 1196822 h 4156470"/>
                  <a:gd name="connsiteX14" fmla="*/ 0 w 3181101"/>
                  <a:gd name="connsiteY14" fmla="*/ 289352 h 4156470"/>
                  <a:gd name="connsiteX15" fmla="*/ 194091 w 3181101"/>
                  <a:gd name="connsiteY15" fmla="*/ 44998 h 4156470"/>
                  <a:gd name="connsiteX16" fmla="*/ 1064608 w 3181101"/>
                  <a:gd name="connsiteY16" fmla="*/ 899421 h 4156470"/>
                  <a:gd name="connsiteX0" fmla="*/ 1202823 w 3319316"/>
                  <a:gd name="connsiteY0" fmla="*/ 1075865 h 4332914"/>
                  <a:gd name="connsiteX1" fmla="*/ 2169597 w 3319316"/>
                  <a:gd name="connsiteY1" fmla="*/ 1084687 h 4332914"/>
                  <a:gd name="connsiteX2" fmla="*/ 3319316 w 3319316"/>
                  <a:gd name="connsiteY2" fmla="*/ 1659400 h 4332914"/>
                  <a:gd name="connsiteX3" fmla="*/ 3135329 w 3319316"/>
                  <a:gd name="connsiteY3" fmla="*/ 1820813 h 4332914"/>
                  <a:gd name="connsiteX4" fmla="*/ 2149843 w 3319316"/>
                  <a:gd name="connsiteY4" fmla="*/ 1511811 h 4332914"/>
                  <a:gd name="connsiteX5" fmla="*/ 2038654 w 3319316"/>
                  <a:gd name="connsiteY5" fmla="*/ 1545993 h 4332914"/>
                  <a:gd name="connsiteX6" fmla="*/ 2050581 w 3319316"/>
                  <a:gd name="connsiteY6" fmla="*/ 2761289 h 4332914"/>
                  <a:gd name="connsiteX7" fmla="*/ 1884846 w 3319316"/>
                  <a:gd name="connsiteY7" fmla="*/ 4247189 h 4332914"/>
                  <a:gd name="connsiteX8" fmla="*/ 1787691 w 3319316"/>
                  <a:gd name="connsiteY8" fmla="*/ 4332914 h 4332914"/>
                  <a:gd name="connsiteX9" fmla="*/ 1284771 w 3319316"/>
                  <a:gd name="connsiteY9" fmla="*/ 4332914 h 4332914"/>
                  <a:gd name="connsiteX10" fmla="*/ 1187616 w 3319316"/>
                  <a:gd name="connsiteY10" fmla="*/ 4201469 h 4332914"/>
                  <a:gd name="connsiteX11" fmla="*/ 1039026 w 3319316"/>
                  <a:gd name="connsiteY11" fmla="*/ 2709854 h 4332914"/>
                  <a:gd name="connsiteX12" fmla="*/ 1033311 w 3319316"/>
                  <a:gd name="connsiteY12" fmla="*/ 1475414 h 4332914"/>
                  <a:gd name="connsiteX13" fmla="*/ 821967 w 3319316"/>
                  <a:gd name="connsiteY13" fmla="*/ 1373266 h 4332914"/>
                  <a:gd name="connsiteX14" fmla="*/ 138215 w 3319316"/>
                  <a:gd name="connsiteY14" fmla="*/ 465796 h 4332914"/>
                  <a:gd name="connsiteX15" fmla="*/ 102926 w 3319316"/>
                  <a:gd name="connsiteY15" fmla="*/ 44999 h 4332914"/>
                  <a:gd name="connsiteX16" fmla="*/ 1202823 w 3319316"/>
                  <a:gd name="connsiteY16" fmla="*/ 1075865 h 4332914"/>
                  <a:gd name="connsiteX0" fmla="*/ 1320453 w 3436946"/>
                  <a:gd name="connsiteY0" fmla="*/ 1075865 h 4332914"/>
                  <a:gd name="connsiteX1" fmla="*/ 2287227 w 3436946"/>
                  <a:gd name="connsiteY1" fmla="*/ 1084687 h 4332914"/>
                  <a:gd name="connsiteX2" fmla="*/ 3436946 w 3436946"/>
                  <a:gd name="connsiteY2" fmla="*/ 1659400 h 4332914"/>
                  <a:gd name="connsiteX3" fmla="*/ 3252959 w 3436946"/>
                  <a:gd name="connsiteY3" fmla="*/ 1820813 h 4332914"/>
                  <a:gd name="connsiteX4" fmla="*/ 2267473 w 3436946"/>
                  <a:gd name="connsiteY4" fmla="*/ 1511811 h 4332914"/>
                  <a:gd name="connsiteX5" fmla="*/ 2156284 w 3436946"/>
                  <a:gd name="connsiteY5" fmla="*/ 1545993 h 4332914"/>
                  <a:gd name="connsiteX6" fmla="*/ 2168211 w 3436946"/>
                  <a:gd name="connsiteY6" fmla="*/ 2761289 h 4332914"/>
                  <a:gd name="connsiteX7" fmla="*/ 2002476 w 3436946"/>
                  <a:gd name="connsiteY7" fmla="*/ 4247189 h 4332914"/>
                  <a:gd name="connsiteX8" fmla="*/ 1905321 w 3436946"/>
                  <a:gd name="connsiteY8" fmla="*/ 4332914 h 4332914"/>
                  <a:gd name="connsiteX9" fmla="*/ 1402401 w 3436946"/>
                  <a:gd name="connsiteY9" fmla="*/ 4332914 h 4332914"/>
                  <a:gd name="connsiteX10" fmla="*/ 1305246 w 3436946"/>
                  <a:gd name="connsiteY10" fmla="*/ 4201469 h 4332914"/>
                  <a:gd name="connsiteX11" fmla="*/ 1156656 w 3436946"/>
                  <a:gd name="connsiteY11" fmla="*/ 2709854 h 4332914"/>
                  <a:gd name="connsiteX12" fmla="*/ 1150941 w 3436946"/>
                  <a:gd name="connsiteY12" fmla="*/ 1475414 h 4332914"/>
                  <a:gd name="connsiteX13" fmla="*/ 939597 w 3436946"/>
                  <a:gd name="connsiteY13" fmla="*/ 1373266 h 4332914"/>
                  <a:gd name="connsiteX14" fmla="*/ 0 w 3436946"/>
                  <a:gd name="connsiteY14" fmla="*/ 201128 h 4332914"/>
                  <a:gd name="connsiteX15" fmla="*/ 220556 w 3436946"/>
                  <a:gd name="connsiteY15" fmla="*/ 44999 h 4332914"/>
                  <a:gd name="connsiteX16" fmla="*/ 1320453 w 3436946"/>
                  <a:gd name="connsiteY16" fmla="*/ 1075865 h 4332914"/>
                  <a:gd name="connsiteX0" fmla="*/ 1320453 w 3436946"/>
                  <a:gd name="connsiteY0" fmla="*/ 1075865 h 4332914"/>
                  <a:gd name="connsiteX1" fmla="*/ 2287227 w 3436946"/>
                  <a:gd name="connsiteY1" fmla="*/ 1084687 h 4332914"/>
                  <a:gd name="connsiteX2" fmla="*/ 3436946 w 3436946"/>
                  <a:gd name="connsiteY2" fmla="*/ 1659400 h 4332914"/>
                  <a:gd name="connsiteX3" fmla="*/ 3252959 w 3436946"/>
                  <a:gd name="connsiteY3" fmla="*/ 1989309 h 4332914"/>
                  <a:gd name="connsiteX4" fmla="*/ 2267473 w 3436946"/>
                  <a:gd name="connsiteY4" fmla="*/ 1511811 h 4332914"/>
                  <a:gd name="connsiteX5" fmla="*/ 2156284 w 3436946"/>
                  <a:gd name="connsiteY5" fmla="*/ 1545993 h 4332914"/>
                  <a:gd name="connsiteX6" fmla="*/ 2168211 w 3436946"/>
                  <a:gd name="connsiteY6" fmla="*/ 2761289 h 4332914"/>
                  <a:gd name="connsiteX7" fmla="*/ 2002476 w 3436946"/>
                  <a:gd name="connsiteY7" fmla="*/ 4247189 h 4332914"/>
                  <a:gd name="connsiteX8" fmla="*/ 1905321 w 3436946"/>
                  <a:gd name="connsiteY8" fmla="*/ 4332914 h 4332914"/>
                  <a:gd name="connsiteX9" fmla="*/ 1402401 w 3436946"/>
                  <a:gd name="connsiteY9" fmla="*/ 4332914 h 4332914"/>
                  <a:gd name="connsiteX10" fmla="*/ 1305246 w 3436946"/>
                  <a:gd name="connsiteY10" fmla="*/ 4201469 h 4332914"/>
                  <a:gd name="connsiteX11" fmla="*/ 1156656 w 3436946"/>
                  <a:gd name="connsiteY11" fmla="*/ 2709854 h 4332914"/>
                  <a:gd name="connsiteX12" fmla="*/ 1150941 w 3436946"/>
                  <a:gd name="connsiteY12" fmla="*/ 1475414 h 4332914"/>
                  <a:gd name="connsiteX13" fmla="*/ 939597 w 3436946"/>
                  <a:gd name="connsiteY13" fmla="*/ 1373266 h 4332914"/>
                  <a:gd name="connsiteX14" fmla="*/ 0 w 3436946"/>
                  <a:gd name="connsiteY14" fmla="*/ 201128 h 4332914"/>
                  <a:gd name="connsiteX15" fmla="*/ 220556 w 3436946"/>
                  <a:gd name="connsiteY15" fmla="*/ 44999 h 4332914"/>
                  <a:gd name="connsiteX16" fmla="*/ 1320453 w 3436946"/>
                  <a:gd name="connsiteY16" fmla="*/ 1075865 h 4332914"/>
                  <a:gd name="connsiteX0" fmla="*/ 1320453 w 3418224"/>
                  <a:gd name="connsiteY0" fmla="*/ 1075865 h 4332914"/>
                  <a:gd name="connsiteX1" fmla="*/ 2287227 w 3418224"/>
                  <a:gd name="connsiteY1" fmla="*/ 1084687 h 4332914"/>
                  <a:gd name="connsiteX2" fmla="*/ 3418224 w 3418224"/>
                  <a:gd name="connsiteY2" fmla="*/ 1734289 h 4332914"/>
                  <a:gd name="connsiteX3" fmla="*/ 3252959 w 3418224"/>
                  <a:gd name="connsiteY3" fmla="*/ 1989309 h 4332914"/>
                  <a:gd name="connsiteX4" fmla="*/ 2267473 w 3418224"/>
                  <a:gd name="connsiteY4" fmla="*/ 1511811 h 4332914"/>
                  <a:gd name="connsiteX5" fmla="*/ 2156284 w 3418224"/>
                  <a:gd name="connsiteY5" fmla="*/ 1545993 h 4332914"/>
                  <a:gd name="connsiteX6" fmla="*/ 2168211 w 3418224"/>
                  <a:gd name="connsiteY6" fmla="*/ 2761289 h 4332914"/>
                  <a:gd name="connsiteX7" fmla="*/ 2002476 w 3418224"/>
                  <a:gd name="connsiteY7" fmla="*/ 4247189 h 4332914"/>
                  <a:gd name="connsiteX8" fmla="*/ 1905321 w 3418224"/>
                  <a:gd name="connsiteY8" fmla="*/ 4332914 h 4332914"/>
                  <a:gd name="connsiteX9" fmla="*/ 1402401 w 3418224"/>
                  <a:gd name="connsiteY9" fmla="*/ 4332914 h 4332914"/>
                  <a:gd name="connsiteX10" fmla="*/ 1305246 w 3418224"/>
                  <a:gd name="connsiteY10" fmla="*/ 4201469 h 4332914"/>
                  <a:gd name="connsiteX11" fmla="*/ 1156656 w 3418224"/>
                  <a:gd name="connsiteY11" fmla="*/ 2709854 h 4332914"/>
                  <a:gd name="connsiteX12" fmla="*/ 1150941 w 3418224"/>
                  <a:gd name="connsiteY12" fmla="*/ 1475414 h 4332914"/>
                  <a:gd name="connsiteX13" fmla="*/ 939597 w 3418224"/>
                  <a:gd name="connsiteY13" fmla="*/ 1373266 h 4332914"/>
                  <a:gd name="connsiteX14" fmla="*/ 0 w 3418224"/>
                  <a:gd name="connsiteY14" fmla="*/ 201128 h 4332914"/>
                  <a:gd name="connsiteX15" fmla="*/ 220556 w 3418224"/>
                  <a:gd name="connsiteY15" fmla="*/ 44999 h 4332914"/>
                  <a:gd name="connsiteX16" fmla="*/ 1320453 w 3418224"/>
                  <a:gd name="connsiteY16" fmla="*/ 1075865 h 4332914"/>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349089"/>
                  <a:gd name="connsiteY0" fmla="*/ 1089250 h 4346299"/>
                  <a:gd name="connsiteX1" fmla="*/ 2287227 w 3349089"/>
                  <a:gd name="connsiteY1" fmla="*/ 1098072 h 4346299"/>
                  <a:gd name="connsiteX2" fmla="*/ 3173654 w 3349089"/>
                  <a:gd name="connsiteY2" fmla="*/ 157977 h 4346299"/>
                  <a:gd name="connsiteX3" fmla="*/ 3252959 w 3349089"/>
                  <a:gd name="connsiteY3" fmla="*/ 2002694 h 4346299"/>
                  <a:gd name="connsiteX4" fmla="*/ 2267473 w 3349089"/>
                  <a:gd name="connsiteY4" fmla="*/ 1525196 h 4346299"/>
                  <a:gd name="connsiteX5" fmla="*/ 2156284 w 3349089"/>
                  <a:gd name="connsiteY5" fmla="*/ 1559378 h 4346299"/>
                  <a:gd name="connsiteX6" fmla="*/ 2168211 w 3349089"/>
                  <a:gd name="connsiteY6" fmla="*/ 2774674 h 4346299"/>
                  <a:gd name="connsiteX7" fmla="*/ 2002476 w 3349089"/>
                  <a:gd name="connsiteY7" fmla="*/ 4260574 h 4346299"/>
                  <a:gd name="connsiteX8" fmla="*/ 1905321 w 3349089"/>
                  <a:gd name="connsiteY8" fmla="*/ 4346299 h 4346299"/>
                  <a:gd name="connsiteX9" fmla="*/ 1402401 w 3349089"/>
                  <a:gd name="connsiteY9" fmla="*/ 4346299 h 4346299"/>
                  <a:gd name="connsiteX10" fmla="*/ 1305246 w 3349089"/>
                  <a:gd name="connsiteY10" fmla="*/ 4214854 h 4346299"/>
                  <a:gd name="connsiteX11" fmla="*/ 1156656 w 3349089"/>
                  <a:gd name="connsiteY11" fmla="*/ 2723239 h 4346299"/>
                  <a:gd name="connsiteX12" fmla="*/ 1150941 w 3349089"/>
                  <a:gd name="connsiteY12" fmla="*/ 1488799 h 4346299"/>
                  <a:gd name="connsiteX13" fmla="*/ 939597 w 3349089"/>
                  <a:gd name="connsiteY13" fmla="*/ 1386651 h 4346299"/>
                  <a:gd name="connsiteX14" fmla="*/ 0 w 3349089"/>
                  <a:gd name="connsiteY14" fmla="*/ 214513 h 4346299"/>
                  <a:gd name="connsiteX15" fmla="*/ 220556 w 3349089"/>
                  <a:gd name="connsiteY15" fmla="*/ 58384 h 4346299"/>
                  <a:gd name="connsiteX16" fmla="*/ 1320453 w 3349089"/>
                  <a:gd name="connsiteY16" fmla="*/ 1089250 h 4346299"/>
                  <a:gd name="connsiteX0" fmla="*/ 1320453 w 3401497"/>
                  <a:gd name="connsiteY0" fmla="*/ 1089250 h 4346299"/>
                  <a:gd name="connsiteX1" fmla="*/ 2287227 w 3401497"/>
                  <a:gd name="connsiteY1" fmla="*/ 1098072 h 4346299"/>
                  <a:gd name="connsiteX2" fmla="*/ 3173654 w 3401497"/>
                  <a:gd name="connsiteY2" fmla="*/ 157977 h 4346299"/>
                  <a:gd name="connsiteX3" fmla="*/ 3305367 w 3401497"/>
                  <a:gd name="connsiteY3" fmla="*/ 325650 h 4346299"/>
                  <a:gd name="connsiteX4" fmla="*/ 2267473 w 3401497"/>
                  <a:gd name="connsiteY4" fmla="*/ 1525196 h 4346299"/>
                  <a:gd name="connsiteX5" fmla="*/ 2156284 w 3401497"/>
                  <a:gd name="connsiteY5" fmla="*/ 1559378 h 4346299"/>
                  <a:gd name="connsiteX6" fmla="*/ 2168211 w 3401497"/>
                  <a:gd name="connsiteY6" fmla="*/ 2774674 h 4346299"/>
                  <a:gd name="connsiteX7" fmla="*/ 2002476 w 3401497"/>
                  <a:gd name="connsiteY7" fmla="*/ 4260574 h 4346299"/>
                  <a:gd name="connsiteX8" fmla="*/ 1905321 w 3401497"/>
                  <a:gd name="connsiteY8" fmla="*/ 4346299 h 4346299"/>
                  <a:gd name="connsiteX9" fmla="*/ 1402401 w 3401497"/>
                  <a:gd name="connsiteY9" fmla="*/ 4346299 h 4346299"/>
                  <a:gd name="connsiteX10" fmla="*/ 1305246 w 3401497"/>
                  <a:gd name="connsiteY10" fmla="*/ 4214854 h 4346299"/>
                  <a:gd name="connsiteX11" fmla="*/ 1156656 w 3401497"/>
                  <a:gd name="connsiteY11" fmla="*/ 2723239 h 4346299"/>
                  <a:gd name="connsiteX12" fmla="*/ 1150941 w 3401497"/>
                  <a:gd name="connsiteY12" fmla="*/ 1488799 h 4346299"/>
                  <a:gd name="connsiteX13" fmla="*/ 939597 w 3401497"/>
                  <a:gd name="connsiteY13" fmla="*/ 1386651 h 4346299"/>
                  <a:gd name="connsiteX14" fmla="*/ 0 w 3401497"/>
                  <a:gd name="connsiteY14" fmla="*/ 214513 h 4346299"/>
                  <a:gd name="connsiteX15" fmla="*/ 220556 w 3401497"/>
                  <a:gd name="connsiteY15" fmla="*/ 58384 h 4346299"/>
                  <a:gd name="connsiteX16" fmla="*/ 1320453 w 3401497"/>
                  <a:gd name="connsiteY16" fmla="*/ 1089250 h 4346299"/>
                  <a:gd name="connsiteX0" fmla="*/ 1320453 w 3394509"/>
                  <a:gd name="connsiteY0" fmla="*/ 1089250 h 4346299"/>
                  <a:gd name="connsiteX1" fmla="*/ 2287227 w 3394509"/>
                  <a:gd name="connsiteY1" fmla="*/ 1098072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89250 h 4346299"/>
                  <a:gd name="connsiteX1" fmla="*/ 2143979 w 3394509"/>
                  <a:gd name="connsiteY1" fmla="*/ 1087590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89250 h 4346299"/>
                  <a:gd name="connsiteX1" fmla="*/ 2143979 w 3394509"/>
                  <a:gd name="connsiteY1" fmla="*/ 1087590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75864 h 4332913"/>
                  <a:gd name="connsiteX1" fmla="*/ 2143979 w 3394509"/>
                  <a:gd name="connsiteY1" fmla="*/ 1074204 h 4332913"/>
                  <a:gd name="connsiteX2" fmla="*/ 3173654 w 3394509"/>
                  <a:gd name="connsiteY2" fmla="*/ 144591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05367"/>
                  <a:gd name="connsiteY0" fmla="*/ 1075864 h 4332913"/>
                  <a:gd name="connsiteX1" fmla="*/ 2143979 w 3305367"/>
                  <a:gd name="connsiteY1" fmla="*/ 1074204 h 4332913"/>
                  <a:gd name="connsiteX2" fmla="*/ 3117752 w 3305367"/>
                  <a:gd name="connsiteY2" fmla="*/ 137604 h 4332913"/>
                  <a:gd name="connsiteX3" fmla="*/ 3305367 w 3305367"/>
                  <a:gd name="connsiteY3" fmla="*/ 312264 h 4332913"/>
                  <a:gd name="connsiteX4" fmla="*/ 2267473 w 3305367"/>
                  <a:gd name="connsiteY4" fmla="*/ 1511810 h 4332913"/>
                  <a:gd name="connsiteX5" fmla="*/ 2156284 w 3305367"/>
                  <a:gd name="connsiteY5" fmla="*/ 1545992 h 4332913"/>
                  <a:gd name="connsiteX6" fmla="*/ 2168211 w 3305367"/>
                  <a:gd name="connsiteY6" fmla="*/ 2761288 h 4332913"/>
                  <a:gd name="connsiteX7" fmla="*/ 2002476 w 3305367"/>
                  <a:gd name="connsiteY7" fmla="*/ 4247188 h 4332913"/>
                  <a:gd name="connsiteX8" fmla="*/ 1905321 w 3305367"/>
                  <a:gd name="connsiteY8" fmla="*/ 4332913 h 4332913"/>
                  <a:gd name="connsiteX9" fmla="*/ 1402401 w 3305367"/>
                  <a:gd name="connsiteY9" fmla="*/ 4332913 h 4332913"/>
                  <a:gd name="connsiteX10" fmla="*/ 1305246 w 3305367"/>
                  <a:gd name="connsiteY10" fmla="*/ 4201468 h 4332913"/>
                  <a:gd name="connsiteX11" fmla="*/ 1156656 w 3305367"/>
                  <a:gd name="connsiteY11" fmla="*/ 2709853 h 4332913"/>
                  <a:gd name="connsiteX12" fmla="*/ 1150941 w 3305367"/>
                  <a:gd name="connsiteY12" fmla="*/ 1475413 h 4332913"/>
                  <a:gd name="connsiteX13" fmla="*/ 939597 w 3305367"/>
                  <a:gd name="connsiteY13" fmla="*/ 1373265 h 4332913"/>
                  <a:gd name="connsiteX14" fmla="*/ 0 w 3305367"/>
                  <a:gd name="connsiteY14" fmla="*/ 201127 h 4332913"/>
                  <a:gd name="connsiteX15" fmla="*/ 220556 w 3305367"/>
                  <a:gd name="connsiteY15" fmla="*/ 44998 h 4332913"/>
                  <a:gd name="connsiteX16" fmla="*/ 1320453 w 3305367"/>
                  <a:gd name="connsiteY16" fmla="*/ 1075864 h 4332913"/>
                  <a:gd name="connsiteX0" fmla="*/ 1320453 w 3305367"/>
                  <a:gd name="connsiteY0" fmla="*/ 1075864 h 4332913"/>
                  <a:gd name="connsiteX1" fmla="*/ 2143979 w 3305367"/>
                  <a:gd name="connsiteY1" fmla="*/ 1074204 h 4332913"/>
                  <a:gd name="connsiteX2" fmla="*/ 3117752 w 3305367"/>
                  <a:gd name="connsiteY2" fmla="*/ 137604 h 4332913"/>
                  <a:gd name="connsiteX3" fmla="*/ 3305367 w 3305367"/>
                  <a:gd name="connsiteY3" fmla="*/ 312264 h 4332913"/>
                  <a:gd name="connsiteX4" fmla="*/ 2267473 w 3305367"/>
                  <a:gd name="connsiteY4" fmla="*/ 1511810 h 4332913"/>
                  <a:gd name="connsiteX5" fmla="*/ 2156284 w 3305367"/>
                  <a:gd name="connsiteY5" fmla="*/ 1545992 h 4332913"/>
                  <a:gd name="connsiteX6" fmla="*/ 2168211 w 3305367"/>
                  <a:gd name="connsiteY6" fmla="*/ 2761288 h 4332913"/>
                  <a:gd name="connsiteX7" fmla="*/ 2002476 w 3305367"/>
                  <a:gd name="connsiteY7" fmla="*/ 4247188 h 4332913"/>
                  <a:gd name="connsiteX8" fmla="*/ 1905321 w 3305367"/>
                  <a:gd name="connsiteY8" fmla="*/ 4332913 h 4332913"/>
                  <a:gd name="connsiteX9" fmla="*/ 1402401 w 3305367"/>
                  <a:gd name="connsiteY9" fmla="*/ 4332913 h 4332913"/>
                  <a:gd name="connsiteX10" fmla="*/ 1305246 w 3305367"/>
                  <a:gd name="connsiteY10" fmla="*/ 4201468 h 4332913"/>
                  <a:gd name="connsiteX11" fmla="*/ 1156656 w 3305367"/>
                  <a:gd name="connsiteY11" fmla="*/ 2709853 h 4332913"/>
                  <a:gd name="connsiteX12" fmla="*/ 1150941 w 3305367"/>
                  <a:gd name="connsiteY12" fmla="*/ 1475413 h 4332913"/>
                  <a:gd name="connsiteX13" fmla="*/ 939597 w 3305367"/>
                  <a:gd name="connsiteY13" fmla="*/ 1373265 h 4332913"/>
                  <a:gd name="connsiteX14" fmla="*/ 0 w 3305367"/>
                  <a:gd name="connsiteY14" fmla="*/ 201127 h 4332913"/>
                  <a:gd name="connsiteX15" fmla="*/ 220556 w 3305367"/>
                  <a:gd name="connsiteY15" fmla="*/ 44998 h 4332913"/>
                  <a:gd name="connsiteX16" fmla="*/ 1320453 w 3305367"/>
                  <a:gd name="connsiteY16" fmla="*/ 1075864 h 4332913"/>
                  <a:gd name="connsiteX0" fmla="*/ 1320453 w 3287897"/>
                  <a:gd name="connsiteY0" fmla="*/ 1075864 h 4332913"/>
                  <a:gd name="connsiteX1" fmla="*/ 2143979 w 3287897"/>
                  <a:gd name="connsiteY1" fmla="*/ 1074204 h 4332913"/>
                  <a:gd name="connsiteX2" fmla="*/ 3117752 w 3287897"/>
                  <a:gd name="connsiteY2" fmla="*/ 137604 h 4332913"/>
                  <a:gd name="connsiteX3" fmla="*/ 3287897 w 3287897"/>
                  <a:gd name="connsiteY3" fmla="*/ 280819 h 4332913"/>
                  <a:gd name="connsiteX4" fmla="*/ 2267473 w 3287897"/>
                  <a:gd name="connsiteY4" fmla="*/ 1511810 h 4332913"/>
                  <a:gd name="connsiteX5" fmla="*/ 2156284 w 3287897"/>
                  <a:gd name="connsiteY5" fmla="*/ 1545992 h 4332913"/>
                  <a:gd name="connsiteX6" fmla="*/ 2168211 w 3287897"/>
                  <a:gd name="connsiteY6" fmla="*/ 2761288 h 4332913"/>
                  <a:gd name="connsiteX7" fmla="*/ 2002476 w 3287897"/>
                  <a:gd name="connsiteY7" fmla="*/ 4247188 h 4332913"/>
                  <a:gd name="connsiteX8" fmla="*/ 1905321 w 3287897"/>
                  <a:gd name="connsiteY8" fmla="*/ 4332913 h 4332913"/>
                  <a:gd name="connsiteX9" fmla="*/ 1402401 w 3287897"/>
                  <a:gd name="connsiteY9" fmla="*/ 4332913 h 4332913"/>
                  <a:gd name="connsiteX10" fmla="*/ 1305246 w 3287897"/>
                  <a:gd name="connsiteY10" fmla="*/ 4201468 h 4332913"/>
                  <a:gd name="connsiteX11" fmla="*/ 1156656 w 3287897"/>
                  <a:gd name="connsiteY11" fmla="*/ 2709853 h 4332913"/>
                  <a:gd name="connsiteX12" fmla="*/ 1150941 w 3287897"/>
                  <a:gd name="connsiteY12" fmla="*/ 1475413 h 4332913"/>
                  <a:gd name="connsiteX13" fmla="*/ 939597 w 3287897"/>
                  <a:gd name="connsiteY13" fmla="*/ 1373265 h 4332913"/>
                  <a:gd name="connsiteX14" fmla="*/ 0 w 3287897"/>
                  <a:gd name="connsiteY14" fmla="*/ 201127 h 4332913"/>
                  <a:gd name="connsiteX15" fmla="*/ 220556 w 3287897"/>
                  <a:gd name="connsiteY15" fmla="*/ 44998 h 4332913"/>
                  <a:gd name="connsiteX16" fmla="*/ 1320453 w 3287897"/>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267473 w 3301872"/>
                  <a:gd name="connsiteY4" fmla="*/ 151181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267473 w 3301872"/>
                  <a:gd name="connsiteY4" fmla="*/ 151181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08480 w 3301872"/>
                  <a:gd name="connsiteY4" fmla="*/ 1428347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08480 w 3301872"/>
                  <a:gd name="connsiteY4" fmla="*/ 1428347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58204"/>
                  <a:gd name="connsiteY0" fmla="*/ 1075864 h 4332913"/>
                  <a:gd name="connsiteX1" fmla="*/ 2143979 w 3358204"/>
                  <a:gd name="connsiteY1" fmla="*/ 1074204 h 4332913"/>
                  <a:gd name="connsiteX2" fmla="*/ 3117752 w 3358204"/>
                  <a:gd name="connsiteY2" fmla="*/ 137604 h 4332913"/>
                  <a:gd name="connsiteX3" fmla="*/ 3358204 w 3358204"/>
                  <a:gd name="connsiteY3" fmla="*/ 200384 h 4332913"/>
                  <a:gd name="connsiteX4" fmla="*/ 2308480 w 3358204"/>
                  <a:gd name="connsiteY4" fmla="*/ 1428347 h 4332913"/>
                  <a:gd name="connsiteX5" fmla="*/ 2156284 w 3358204"/>
                  <a:gd name="connsiteY5" fmla="*/ 1545992 h 4332913"/>
                  <a:gd name="connsiteX6" fmla="*/ 2168211 w 3358204"/>
                  <a:gd name="connsiteY6" fmla="*/ 2761288 h 4332913"/>
                  <a:gd name="connsiteX7" fmla="*/ 2002476 w 3358204"/>
                  <a:gd name="connsiteY7" fmla="*/ 4247188 h 4332913"/>
                  <a:gd name="connsiteX8" fmla="*/ 1905321 w 3358204"/>
                  <a:gd name="connsiteY8" fmla="*/ 4332913 h 4332913"/>
                  <a:gd name="connsiteX9" fmla="*/ 1402401 w 3358204"/>
                  <a:gd name="connsiteY9" fmla="*/ 4332913 h 4332913"/>
                  <a:gd name="connsiteX10" fmla="*/ 1305246 w 3358204"/>
                  <a:gd name="connsiteY10" fmla="*/ 4201468 h 4332913"/>
                  <a:gd name="connsiteX11" fmla="*/ 1156656 w 3358204"/>
                  <a:gd name="connsiteY11" fmla="*/ 2709853 h 4332913"/>
                  <a:gd name="connsiteX12" fmla="*/ 1150941 w 3358204"/>
                  <a:gd name="connsiteY12" fmla="*/ 1475413 h 4332913"/>
                  <a:gd name="connsiteX13" fmla="*/ 939597 w 3358204"/>
                  <a:gd name="connsiteY13" fmla="*/ 1373265 h 4332913"/>
                  <a:gd name="connsiteX14" fmla="*/ 0 w 3358204"/>
                  <a:gd name="connsiteY14" fmla="*/ 201127 h 4332913"/>
                  <a:gd name="connsiteX15" fmla="*/ 220556 w 3358204"/>
                  <a:gd name="connsiteY15" fmla="*/ 44998 h 4332913"/>
                  <a:gd name="connsiteX16" fmla="*/ 1320453 w 3358204"/>
                  <a:gd name="connsiteY16" fmla="*/ 1075864 h 4332913"/>
                  <a:gd name="connsiteX0" fmla="*/ 1320453 w 3358204"/>
                  <a:gd name="connsiteY0" fmla="*/ 1075864 h 4332913"/>
                  <a:gd name="connsiteX1" fmla="*/ 2143979 w 3358204"/>
                  <a:gd name="connsiteY1" fmla="*/ 1074204 h 4332913"/>
                  <a:gd name="connsiteX2" fmla="*/ 3159063 w 3358204"/>
                  <a:gd name="connsiteY2" fmla="*/ 73761 h 4332913"/>
                  <a:gd name="connsiteX3" fmla="*/ 3358204 w 3358204"/>
                  <a:gd name="connsiteY3" fmla="*/ 200384 h 4332913"/>
                  <a:gd name="connsiteX4" fmla="*/ 2308480 w 3358204"/>
                  <a:gd name="connsiteY4" fmla="*/ 1428347 h 4332913"/>
                  <a:gd name="connsiteX5" fmla="*/ 2156284 w 3358204"/>
                  <a:gd name="connsiteY5" fmla="*/ 1545992 h 4332913"/>
                  <a:gd name="connsiteX6" fmla="*/ 2168211 w 3358204"/>
                  <a:gd name="connsiteY6" fmla="*/ 2761288 h 4332913"/>
                  <a:gd name="connsiteX7" fmla="*/ 2002476 w 3358204"/>
                  <a:gd name="connsiteY7" fmla="*/ 4247188 h 4332913"/>
                  <a:gd name="connsiteX8" fmla="*/ 1905321 w 3358204"/>
                  <a:gd name="connsiteY8" fmla="*/ 4332913 h 4332913"/>
                  <a:gd name="connsiteX9" fmla="*/ 1402401 w 3358204"/>
                  <a:gd name="connsiteY9" fmla="*/ 4332913 h 4332913"/>
                  <a:gd name="connsiteX10" fmla="*/ 1305246 w 3358204"/>
                  <a:gd name="connsiteY10" fmla="*/ 4201468 h 4332913"/>
                  <a:gd name="connsiteX11" fmla="*/ 1156656 w 3358204"/>
                  <a:gd name="connsiteY11" fmla="*/ 2709853 h 4332913"/>
                  <a:gd name="connsiteX12" fmla="*/ 1150941 w 3358204"/>
                  <a:gd name="connsiteY12" fmla="*/ 1475413 h 4332913"/>
                  <a:gd name="connsiteX13" fmla="*/ 939597 w 3358204"/>
                  <a:gd name="connsiteY13" fmla="*/ 1373265 h 4332913"/>
                  <a:gd name="connsiteX14" fmla="*/ 0 w 3358204"/>
                  <a:gd name="connsiteY14" fmla="*/ 201127 h 4332913"/>
                  <a:gd name="connsiteX15" fmla="*/ 220556 w 3358204"/>
                  <a:gd name="connsiteY15" fmla="*/ 44998 h 4332913"/>
                  <a:gd name="connsiteX16" fmla="*/ 1320453 w 3358204"/>
                  <a:gd name="connsiteY16" fmla="*/ 1075864 h 4332913"/>
                  <a:gd name="connsiteX0" fmla="*/ 1320453 w 3290606"/>
                  <a:gd name="connsiteY0" fmla="*/ 1075864 h 4332913"/>
                  <a:gd name="connsiteX1" fmla="*/ 2143979 w 3290606"/>
                  <a:gd name="connsiteY1" fmla="*/ 1074204 h 4332913"/>
                  <a:gd name="connsiteX2" fmla="*/ 3159063 w 3290606"/>
                  <a:gd name="connsiteY2" fmla="*/ 73761 h 4332913"/>
                  <a:gd name="connsiteX3" fmla="*/ 3290606 w 3290606"/>
                  <a:gd name="connsiteY3" fmla="*/ 125275 h 4332913"/>
                  <a:gd name="connsiteX4" fmla="*/ 2308480 w 3290606"/>
                  <a:gd name="connsiteY4" fmla="*/ 1428347 h 4332913"/>
                  <a:gd name="connsiteX5" fmla="*/ 2156284 w 3290606"/>
                  <a:gd name="connsiteY5" fmla="*/ 1545992 h 4332913"/>
                  <a:gd name="connsiteX6" fmla="*/ 2168211 w 3290606"/>
                  <a:gd name="connsiteY6" fmla="*/ 2761288 h 4332913"/>
                  <a:gd name="connsiteX7" fmla="*/ 2002476 w 3290606"/>
                  <a:gd name="connsiteY7" fmla="*/ 4247188 h 4332913"/>
                  <a:gd name="connsiteX8" fmla="*/ 1905321 w 3290606"/>
                  <a:gd name="connsiteY8" fmla="*/ 4332913 h 4332913"/>
                  <a:gd name="connsiteX9" fmla="*/ 1402401 w 3290606"/>
                  <a:gd name="connsiteY9" fmla="*/ 4332913 h 4332913"/>
                  <a:gd name="connsiteX10" fmla="*/ 1305246 w 3290606"/>
                  <a:gd name="connsiteY10" fmla="*/ 4201468 h 4332913"/>
                  <a:gd name="connsiteX11" fmla="*/ 1156656 w 3290606"/>
                  <a:gd name="connsiteY11" fmla="*/ 2709853 h 4332913"/>
                  <a:gd name="connsiteX12" fmla="*/ 1150941 w 3290606"/>
                  <a:gd name="connsiteY12" fmla="*/ 1475413 h 4332913"/>
                  <a:gd name="connsiteX13" fmla="*/ 939597 w 3290606"/>
                  <a:gd name="connsiteY13" fmla="*/ 1373265 h 4332913"/>
                  <a:gd name="connsiteX14" fmla="*/ 0 w 3290606"/>
                  <a:gd name="connsiteY14" fmla="*/ 201127 h 4332913"/>
                  <a:gd name="connsiteX15" fmla="*/ 220556 w 3290606"/>
                  <a:gd name="connsiteY15" fmla="*/ 44998 h 4332913"/>
                  <a:gd name="connsiteX16" fmla="*/ 1320453 w 3290606"/>
                  <a:gd name="connsiteY16" fmla="*/ 1075864 h 4332913"/>
                  <a:gd name="connsiteX0" fmla="*/ 1320453 w 3290606"/>
                  <a:gd name="connsiteY0" fmla="*/ 1075864 h 4332913"/>
                  <a:gd name="connsiteX1" fmla="*/ 2143979 w 3290606"/>
                  <a:gd name="connsiteY1" fmla="*/ 1074204 h 4332913"/>
                  <a:gd name="connsiteX2" fmla="*/ 3091465 w 3290606"/>
                  <a:gd name="connsiteY2" fmla="*/ 28695 h 4332913"/>
                  <a:gd name="connsiteX3" fmla="*/ 3290606 w 3290606"/>
                  <a:gd name="connsiteY3" fmla="*/ 125275 h 4332913"/>
                  <a:gd name="connsiteX4" fmla="*/ 2308480 w 3290606"/>
                  <a:gd name="connsiteY4" fmla="*/ 1428347 h 4332913"/>
                  <a:gd name="connsiteX5" fmla="*/ 2156284 w 3290606"/>
                  <a:gd name="connsiteY5" fmla="*/ 1545992 h 4332913"/>
                  <a:gd name="connsiteX6" fmla="*/ 2168211 w 3290606"/>
                  <a:gd name="connsiteY6" fmla="*/ 2761288 h 4332913"/>
                  <a:gd name="connsiteX7" fmla="*/ 2002476 w 3290606"/>
                  <a:gd name="connsiteY7" fmla="*/ 4247188 h 4332913"/>
                  <a:gd name="connsiteX8" fmla="*/ 1905321 w 3290606"/>
                  <a:gd name="connsiteY8" fmla="*/ 4332913 h 4332913"/>
                  <a:gd name="connsiteX9" fmla="*/ 1402401 w 3290606"/>
                  <a:gd name="connsiteY9" fmla="*/ 4332913 h 4332913"/>
                  <a:gd name="connsiteX10" fmla="*/ 1305246 w 3290606"/>
                  <a:gd name="connsiteY10" fmla="*/ 4201468 h 4332913"/>
                  <a:gd name="connsiteX11" fmla="*/ 1156656 w 3290606"/>
                  <a:gd name="connsiteY11" fmla="*/ 2709853 h 4332913"/>
                  <a:gd name="connsiteX12" fmla="*/ 1150941 w 3290606"/>
                  <a:gd name="connsiteY12" fmla="*/ 1475413 h 4332913"/>
                  <a:gd name="connsiteX13" fmla="*/ 939597 w 3290606"/>
                  <a:gd name="connsiteY13" fmla="*/ 1373265 h 4332913"/>
                  <a:gd name="connsiteX14" fmla="*/ 0 w 3290606"/>
                  <a:gd name="connsiteY14" fmla="*/ 201127 h 4332913"/>
                  <a:gd name="connsiteX15" fmla="*/ 220556 w 3290606"/>
                  <a:gd name="connsiteY15" fmla="*/ 44998 h 4332913"/>
                  <a:gd name="connsiteX16" fmla="*/ 1320453 w 3290606"/>
                  <a:gd name="connsiteY16" fmla="*/ 1075864 h 4332913"/>
                  <a:gd name="connsiteX0" fmla="*/ 1320453 w 3290606"/>
                  <a:gd name="connsiteY0" fmla="*/ 1188528 h 4445577"/>
                  <a:gd name="connsiteX1" fmla="*/ 2143979 w 3290606"/>
                  <a:gd name="connsiteY1" fmla="*/ 1186868 h 4445577"/>
                  <a:gd name="connsiteX2" fmla="*/ 3091465 w 3290606"/>
                  <a:gd name="connsiteY2" fmla="*/ 141359 h 4445577"/>
                  <a:gd name="connsiteX3" fmla="*/ 3290606 w 3290606"/>
                  <a:gd name="connsiteY3" fmla="*/ 237939 h 4445577"/>
                  <a:gd name="connsiteX4" fmla="*/ 2308480 w 3290606"/>
                  <a:gd name="connsiteY4" fmla="*/ 1541011 h 4445577"/>
                  <a:gd name="connsiteX5" fmla="*/ 2156284 w 3290606"/>
                  <a:gd name="connsiteY5" fmla="*/ 1658656 h 4445577"/>
                  <a:gd name="connsiteX6" fmla="*/ 2168211 w 3290606"/>
                  <a:gd name="connsiteY6" fmla="*/ 2873952 h 4445577"/>
                  <a:gd name="connsiteX7" fmla="*/ 2002476 w 3290606"/>
                  <a:gd name="connsiteY7" fmla="*/ 4359852 h 4445577"/>
                  <a:gd name="connsiteX8" fmla="*/ 1905321 w 3290606"/>
                  <a:gd name="connsiteY8" fmla="*/ 4445577 h 4445577"/>
                  <a:gd name="connsiteX9" fmla="*/ 1402401 w 3290606"/>
                  <a:gd name="connsiteY9" fmla="*/ 4445577 h 4445577"/>
                  <a:gd name="connsiteX10" fmla="*/ 1305246 w 3290606"/>
                  <a:gd name="connsiteY10" fmla="*/ 4314132 h 4445577"/>
                  <a:gd name="connsiteX11" fmla="*/ 1156656 w 3290606"/>
                  <a:gd name="connsiteY11" fmla="*/ 2822517 h 4445577"/>
                  <a:gd name="connsiteX12" fmla="*/ 1150941 w 3290606"/>
                  <a:gd name="connsiteY12" fmla="*/ 1588077 h 4445577"/>
                  <a:gd name="connsiteX13" fmla="*/ 939597 w 3290606"/>
                  <a:gd name="connsiteY13" fmla="*/ 1485929 h 4445577"/>
                  <a:gd name="connsiteX14" fmla="*/ 0 w 3290606"/>
                  <a:gd name="connsiteY14" fmla="*/ 313791 h 4445577"/>
                  <a:gd name="connsiteX15" fmla="*/ 382042 w 3290606"/>
                  <a:gd name="connsiteY15" fmla="*/ 44998 h 4445577"/>
                  <a:gd name="connsiteX16" fmla="*/ 1320453 w 3290606"/>
                  <a:gd name="connsiteY16" fmla="*/ 1188528 h 4445577"/>
                  <a:gd name="connsiteX0" fmla="*/ 1158967 w 3129120"/>
                  <a:gd name="connsiteY0" fmla="*/ 1188528 h 4445577"/>
                  <a:gd name="connsiteX1" fmla="*/ 1982493 w 3129120"/>
                  <a:gd name="connsiteY1" fmla="*/ 1186868 h 4445577"/>
                  <a:gd name="connsiteX2" fmla="*/ 2929979 w 3129120"/>
                  <a:gd name="connsiteY2" fmla="*/ 141359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778111 w 3129120"/>
                  <a:gd name="connsiteY13" fmla="*/ 1485929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188528 h 4445577"/>
                  <a:gd name="connsiteX1" fmla="*/ 1982493 w 3129120"/>
                  <a:gd name="connsiteY1" fmla="*/ 1186868 h 4445577"/>
                  <a:gd name="connsiteX2" fmla="*/ 2929979 w 3129120"/>
                  <a:gd name="connsiteY2" fmla="*/ 141359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819422 w 3129120"/>
                  <a:gd name="connsiteY13" fmla="*/ 1463396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188528 h 4445577"/>
                  <a:gd name="connsiteX1" fmla="*/ 1982493 w 3129120"/>
                  <a:gd name="connsiteY1" fmla="*/ 1186868 h 4445577"/>
                  <a:gd name="connsiteX2" fmla="*/ 2866135 w 3129120"/>
                  <a:gd name="connsiteY2" fmla="*/ 118827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819422 w 3129120"/>
                  <a:gd name="connsiteY13" fmla="*/ 1463396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233594 h 4490643"/>
                  <a:gd name="connsiteX1" fmla="*/ 1982493 w 3129120"/>
                  <a:gd name="connsiteY1" fmla="*/ 1231934 h 4490643"/>
                  <a:gd name="connsiteX2" fmla="*/ 2866135 w 3129120"/>
                  <a:gd name="connsiteY2" fmla="*/ 163893 h 4490643"/>
                  <a:gd name="connsiteX3" fmla="*/ 3129120 w 3129120"/>
                  <a:gd name="connsiteY3" fmla="*/ 283005 h 4490643"/>
                  <a:gd name="connsiteX4" fmla="*/ 2146994 w 3129120"/>
                  <a:gd name="connsiteY4" fmla="*/ 1586077 h 4490643"/>
                  <a:gd name="connsiteX5" fmla="*/ 1994798 w 3129120"/>
                  <a:gd name="connsiteY5" fmla="*/ 1703722 h 4490643"/>
                  <a:gd name="connsiteX6" fmla="*/ 2006725 w 3129120"/>
                  <a:gd name="connsiteY6" fmla="*/ 2919018 h 4490643"/>
                  <a:gd name="connsiteX7" fmla="*/ 1840990 w 3129120"/>
                  <a:gd name="connsiteY7" fmla="*/ 4404918 h 4490643"/>
                  <a:gd name="connsiteX8" fmla="*/ 1743835 w 3129120"/>
                  <a:gd name="connsiteY8" fmla="*/ 4490643 h 4490643"/>
                  <a:gd name="connsiteX9" fmla="*/ 1240915 w 3129120"/>
                  <a:gd name="connsiteY9" fmla="*/ 4490643 h 4490643"/>
                  <a:gd name="connsiteX10" fmla="*/ 1143760 w 3129120"/>
                  <a:gd name="connsiteY10" fmla="*/ 4359198 h 4490643"/>
                  <a:gd name="connsiteX11" fmla="*/ 995170 w 3129120"/>
                  <a:gd name="connsiteY11" fmla="*/ 2867583 h 4490643"/>
                  <a:gd name="connsiteX12" fmla="*/ 989455 w 3129120"/>
                  <a:gd name="connsiteY12" fmla="*/ 1633143 h 4490643"/>
                  <a:gd name="connsiteX13" fmla="*/ 819422 w 3129120"/>
                  <a:gd name="connsiteY13" fmla="*/ 1508462 h 4490643"/>
                  <a:gd name="connsiteX14" fmla="*/ 0 w 3129120"/>
                  <a:gd name="connsiteY14" fmla="*/ 238682 h 4490643"/>
                  <a:gd name="connsiteX15" fmla="*/ 318199 w 3129120"/>
                  <a:gd name="connsiteY15" fmla="*/ 44998 h 4490643"/>
                  <a:gd name="connsiteX16" fmla="*/ 1158967 w 3129120"/>
                  <a:gd name="connsiteY16" fmla="*/ 1233594 h 4490643"/>
                  <a:gd name="connsiteX0" fmla="*/ 1121412 w 3091565"/>
                  <a:gd name="connsiteY0" fmla="*/ 1233594 h 4490643"/>
                  <a:gd name="connsiteX1" fmla="*/ 1944938 w 3091565"/>
                  <a:gd name="connsiteY1" fmla="*/ 1231934 h 4490643"/>
                  <a:gd name="connsiteX2" fmla="*/ 2828580 w 3091565"/>
                  <a:gd name="connsiteY2" fmla="*/ 163893 h 4490643"/>
                  <a:gd name="connsiteX3" fmla="*/ 3091565 w 3091565"/>
                  <a:gd name="connsiteY3" fmla="*/ 283005 h 4490643"/>
                  <a:gd name="connsiteX4" fmla="*/ 2109439 w 3091565"/>
                  <a:gd name="connsiteY4" fmla="*/ 1586077 h 4490643"/>
                  <a:gd name="connsiteX5" fmla="*/ 1957243 w 3091565"/>
                  <a:gd name="connsiteY5" fmla="*/ 1703722 h 4490643"/>
                  <a:gd name="connsiteX6" fmla="*/ 1969170 w 3091565"/>
                  <a:gd name="connsiteY6" fmla="*/ 2919018 h 4490643"/>
                  <a:gd name="connsiteX7" fmla="*/ 1803435 w 3091565"/>
                  <a:gd name="connsiteY7" fmla="*/ 4404918 h 4490643"/>
                  <a:gd name="connsiteX8" fmla="*/ 1706280 w 3091565"/>
                  <a:gd name="connsiteY8" fmla="*/ 4490643 h 4490643"/>
                  <a:gd name="connsiteX9" fmla="*/ 1203360 w 3091565"/>
                  <a:gd name="connsiteY9" fmla="*/ 4490643 h 4490643"/>
                  <a:gd name="connsiteX10" fmla="*/ 1106205 w 3091565"/>
                  <a:gd name="connsiteY10" fmla="*/ 4359198 h 4490643"/>
                  <a:gd name="connsiteX11" fmla="*/ 957615 w 3091565"/>
                  <a:gd name="connsiteY11" fmla="*/ 2867583 h 4490643"/>
                  <a:gd name="connsiteX12" fmla="*/ 951900 w 3091565"/>
                  <a:gd name="connsiteY12" fmla="*/ 1633143 h 4490643"/>
                  <a:gd name="connsiteX13" fmla="*/ 781867 w 3091565"/>
                  <a:gd name="connsiteY13" fmla="*/ 1508462 h 4490643"/>
                  <a:gd name="connsiteX14" fmla="*/ 0 w 3091565"/>
                  <a:gd name="connsiteY14" fmla="*/ 167328 h 4490643"/>
                  <a:gd name="connsiteX15" fmla="*/ 280644 w 3091565"/>
                  <a:gd name="connsiteY15" fmla="*/ 44998 h 4490643"/>
                  <a:gd name="connsiteX16" fmla="*/ 1121412 w 3091565"/>
                  <a:gd name="connsiteY16" fmla="*/ 1233594 h 4490643"/>
                  <a:gd name="connsiteX0" fmla="*/ 1121412 w 3091565"/>
                  <a:gd name="connsiteY0" fmla="*/ 1203551 h 4460600"/>
                  <a:gd name="connsiteX1" fmla="*/ 1944938 w 3091565"/>
                  <a:gd name="connsiteY1" fmla="*/ 1201891 h 4460600"/>
                  <a:gd name="connsiteX2" fmla="*/ 2828580 w 3091565"/>
                  <a:gd name="connsiteY2" fmla="*/ 133850 h 4460600"/>
                  <a:gd name="connsiteX3" fmla="*/ 3091565 w 3091565"/>
                  <a:gd name="connsiteY3" fmla="*/ 252962 h 4460600"/>
                  <a:gd name="connsiteX4" fmla="*/ 2109439 w 3091565"/>
                  <a:gd name="connsiteY4" fmla="*/ 1556034 h 4460600"/>
                  <a:gd name="connsiteX5" fmla="*/ 1957243 w 3091565"/>
                  <a:gd name="connsiteY5" fmla="*/ 1673679 h 4460600"/>
                  <a:gd name="connsiteX6" fmla="*/ 1969170 w 3091565"/>
                  <a:gd name="connsiteY6" fmla="*/ 2888975 h 4460600"/>
                  <a:gd name="connsiteX7" fmla="*/ 1803435 w 3091565"/>
                  <a:gd name="connsiteY7" fmla="*/ 4374875 h 4460600"/>
                  <a:gd name="connsiteX8" fmla="*/ 1706280 w 3091565"/>
                  <a:gd name="connsiteY8" fmla="*/ 4460600 h 4460600"/>
                  <a:gd name="connsiteX9" fmla="*/ 1203360 w 3091565"/>
                  <a:gd name="connsiteY9" fmla="*/ 4460600 h 4460600"/>
                  <a:gd name="connsiteX10" fmla="*/ 1106205 w 3091565"/>
                  <a:gd name="connsiteY10" fmla="*/ 4329155 h 4460600"/>
                  <a:gd name="connsiteX11" fmla="*/ 957615 w 3091565"/>
                  <a:gd name="connsiteY11" fmla="*/ 2837540 h 4460600"/>
                  <a:gd name="connsiteX12" fmla="*/ 951900 w 3091565"/>
                  <a:gd name="connsiteY12" fmla="*/ 1603100 h 4460600"/>
                  <a:gd name="connsiteX13" fmla="*/ 781867 w 3091565"/>
                  <a:gd name="connsiteY13" fmla="*/ 1478419 h 4460600"/>
                  <a:gd name="connsiteX14" fmla="*/ 0 w 3091565"/>
                  <a:gd name="connsiteY14" fmla="*/ 137285 h 4460600"/>
                  <a:gd name="connsiteX15" fmla="*/ 295667 w 3091565"/>
                  <a:gd name="connsiteY15" fmla="*/ 44998 h 4460600"/>
                  <a:gd name="connsiteX16" fmla="*/ 1121412 w 3091565"/>
                  <a:gd name="connsiteY16" fmla="*/ 1203551 h 4460600"/>
                  <a:gd name="connsiteX0" fmla="*/ 1132679 w 3102832"/>
                  <a:gd name="connsiteY0" fmla="*/ 1206353 h 4463402"/>
                  <a:gd name="connsiteX1" fmla="*/ 1956205 w 3102832"/>
                  <a:gd name="connsiteY1" fmla="*/ 1204693 h 4463402"/>
                  <a:gd name="connsiteX2" fmla="*/ 2839847 w 3102832"/>
                  <a:gd name="connsiteY2" fmla="*/ 136652 h 4463402"/>
                  <a:gd name="connsiteX3" fmla="*/ 3102832 w 3102832"/>
                  <a:gd name="connsiteY3" fmla="*/ 255764 h 4463402"/>
                  <a:gd name="connsiteX4" fmla="*/ 2120706 w 3102832"/>
                  <a:gd name="connsiteY4" fmla="*/ 1558836 h 4463402"/>
                  <a:gd name="connsiteX5" fmla="*/ 1968510 w 3102832"/>
                  <a:gd name="connsiteY5" fmla="*/ 1676481 h 4463402"/>
                  <a:gd name="connsiteX6" fmla="*/ 1980437 w 3102832"/>
                  <a:gd name="connsiteY6" fmla="*/ 2891777 h 4463402"/>
                  <a:gd name="connsiteX7" fmla="*/ 1814702 w 3102832"/>
                  <a:gd name="connsiteY7" fmla="*/ 4377677 h 4463402"/>
                  <a:gd name="connsiteX8" fmla="*/ 1717547 w 3102832"/>
                  <a:gd name="connsiteY8" fmla="*/ 4463402 h 4463402"/>
                  <a:gd name="connsiteX9" fmla="*/ 1214627 w 3102832"/>
                  <a:gd name="connsiteY9" fmla="*/ 4463402 h 4463402"/>
                  <a:gd name="connsiteX10" fmla="*/ 1117472 w 3102832"/>
                  <a:gd name="connsiteY10" fmla="*/ 4331957 h 4463402"/>
                  <a:gd name="connsiteX11" fmla="*/ 968882 w 3102832"/>
                  <a:gd name="connsiteY11" fmla="*/ 2840342 h 4463402"/>
                  <a:gd name="connsiteX12" fmla="*/ 963167 w 3102832"/>
                  <a:gd name="connsiteY12" fmla="*/ 1605902 h 4463402"/>
                  <a:gd name="connsiteX13" fmla="*/ 793134 w 3102832"/>
                  <a:gd name="connsiteY13" fmla="*/ 1481221 h 4463402"/>
                  <a:gd name="connsiteX14" fmla="*/ 0 w 3102832"/>
                  <a:gd name="connsiteY14" fmla="*/ 113799 h 4463402"/>
                  <a:gd name="connsiteX15" fmla="*/ 306934 w 3102832"/>
                  <a:gd name="connsiteY15" fmla="*/ 47800 h 4463402"/>
                  <a:gd name="connsiteX16" fmla="*/ 1132679 w 3102832"/>
                  <a:gd name="connsiteY16" fmla="*/ 1206353 h 4463402"/>
                  <a:gd name="connsiteX0" fmla="*/ 1132679 w 3102832"/>
                  <a:gd name="connsiteY0" fmla="*/ 1206353 h 4463402"/>
                  <a:gd name="connsiteX1" fmla="*/ 1956205 w 3102832"/>
                  <a:gd name="connsiteY1" fmla="*/ 1204693 h 4463402"/>
                  <a:gd name="connsiteX2" fmla="*/ 2727182 w 3102832"/>
                  <a:gd name="connsiteY2" fmla="*/ 23988 h 4463402"/>
                  <a:gd name="connsiteX3" fmla="*/ 3102832 w 3102832"/>
                  <a:gd name="connsiteY3" fmla="*/ 255764 h 4463402"/>
                  <a:gd name="connsiteX4" fmla="*/ 2120706 w 3102832"/>
                  <a:gd name="connsiteY4" fmla="*/ 1558836 h 4463402"/>
                  <a:gd name="connsiteX5" fmla="*/ 1968510 w 3102832"/>
                  <a:gd name="connsiteY5" fmla="*/ 1676481 h 4463402"/>
                  <a:gd name="connsiteX6" fmla="*/ 1980437 w 3102832"/>
                  <a:gd name="connsiteY6" fmla="*/ 2891777 h 4463402"/>
                  <a:gd name="connsiteX7" fmla="*/ 1814702 w 3102832"/>
                  <a:gd name="connsiteY7" fmla="*/ 4377677 h 4463402"/>
                  <a:gd name="connsiteX8" fmla="*/ 1717547 w 3102832"/>
                  <a:gd name="connsiteY8" fmla="*/ 4463402 h 4463402"/>
                  <a:gd name="connsiteX9" fmla="*/ 1214627 w 3102832"/>
                  <a:gd name="connsiteY9" fmla="*/ 4463402 h 4463402"/>
                  <a:gd name="connsiteX10" fmla="*/ 1117472 w 3102832"/>
                  <a:gd name="connsiteY10" fmla="*/ 4331957 h 4463402"/>
                  <a:gd name="connsiteX11" fmla="*/ 968882 w 3102832"/>
                  <a:gd name="connsiteY11" fmla="*/ 2840342 h 4463402"/>
                  <a:gd name="connsiteX12" fmla="*/ 963167 w 3102832"/>
                  <a:gd name="connsiteY12" fmla="*/ 1605902 h 4463402"/>
                  <a:gd name="connsiteX13" fmla="*/ 793134 w 3102832"/>
                  <a:gd name="connsiteY13" fmla="*/ 1481221 h 4463402"/>
                  <a:gd name="connsiteX14" fmla="*/ 0 w 3102832"/>
                  <a:gd name="connsiteY14" fmla="*/ 113799 h 4463402"/>
                  <a:gd name="connsiteX15" fmla="*/ 306934 w 3102832"/>
                  <a:gd name="connsiteY15" fmla="*/ 47800 h 4463402"/>
                  <a:gd name="connsiteX16" fmla="*/ 1132679 w 3102832"/>
                  <a:gd name="connsiteY16" fmla="*/ 1206353 h 4463402"/>
                  <a:gd name="connsiteX0" fmla="*/ 1132679 w 2982656"/>
                  <a:gd name="connsiteY0" fmla="*/ 1209868 h 4466917"/>
                  <a:gd name="connsiteX1" fmla="*/ 1956205 w 2982656"/>
                  <a:gd name="connsiteY1" fmla="*/ 1208208 h 4466917"/>
                  <a:gd name="connsiteX2" fmla="*/ 2727182 w 2982656"/>
                  <a:gd name="connsiteY2" fmla="*/ 27503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82656"/>
                  <a:gd name="connsiteY0" fmla="*/ 1209868 h 4466917"/>
                  <a:gd name="connsiteX1" fmla="*/ 1956205 w 2982656"/>
                  <a:gd name="connsiteY1" fmla="*/ 1208208 h 4466917"/>
                  <a:gd name="connsiteX2" fmla="*/ 2727182 w 2982656"/>
                  <a:gd name="connsiteY2" fmla="*/ 27503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82656"/>
                  <a:gd name="connsiteY0" fmla="*/ 1209868 h 4466917"/>
                  <a:gd name="connsiteX1" fmla="*/ 1956205 w 2982656"/>
                  <a:gd name="connsiteY1" fmla="*/ 1208208 h 4466917"/>
                  <a:gd name="connsiteX2" fmla="*/ 2689627 w 2982656"/>
                  <a:gd name="connsiteY2" fmla="*/ 46282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15058"/>
                  <a:gd name="connsiteY0" fmla="*/ 1206353 h 4463402"/>
                  <a:gd name="connsiteX1" fmla="*/ 1956205 w 2915058"/>
                  <a:gd name="connsiteY1" fmla="*/ 1204693 h 4463402"/>
                  <a:gd name="connsiteX2" fmla="*/ 2689627 w 2915058"/>
                  <a:gd name="connsiteY2" fmla="*/ 42767 h 4463402"/>
                  <a:gd name="connsiteX3" fmla="*/ 2915058 w 2915058"/>
                  <a:gd name="connsiteY3" fmla="*/ 86767 h 4463402"/>
                  <a:gd name="connsiteX4" fmla="*/ 2120706 w 2915058"/>
                  <a:gd name="connsiteY4" fmla="*/ 1558836 h 4463402"/>
                  <a:gd name="connsiteX5" fmla="*/ 1968510 w 2915058"/>
                  <a:gd name="connsiteY5" fmla="*/ 1676481 h 4463402"/>
                  <a:gd name="connsiteX6" fmla="*/ 1980437 w 2915058"/>
                  <a:gd name="connsiteY6" fmla="*/ 2891777 h 4463402"/>
                  <a:gd name="connsiteX7" fmla="*/ 1814702 w 2915058"/>
                  <a:gd name="connsiteY7" fmla="*/ 4377677 h 4463402"/>
                  <a:gd name="connsiteX8" fmla="*/ 1717547 w 2915058"/>
                  <a:gd name="connsiteY8" fmla="*/ 4463402 h 4463402"/>
                  <a:gd name="connsiteX9" fmla="*/ 1214627 w 2915058"/>
                  <a:gd name="connsiteY9" fmla="*/ 4463402 h 4463402"/>
                  <a:gd name="connsiteX10" fmla="*/ 1117472 w 2915058"/>
                  <a:gd name="connsiteY10" fmla="*/ 4331957 h 4463402"/>
                  <a:gd name="connsiteX11" fmla="*/ 968882 w 2915058"/>
                  <a:gd name="connsiteY11" fmla="*/ 2840342 h 4463402"/>
                  <a:gd name="connsiteX12" fmla="*/ 963167 w 2915058"/>
                  <a:gd name="connsiteY12" fmla="*/ 1605902 h 4463402"/>
                  <a:gd name="connsiteX13" fmla="*/ 793134 w 2915058"/>
                  <a:gd name="connsiteY13" fmla="*/ 1481221 h 4463402"/>
                  <a:gd name="connsiteX14" fmla="*/ 0 w 2915058"/>
                  <a:gd name="connsiteY14" fmla="*/ 113799 h 4463402"/>
                  <a:gd name="connsiteX15" fmla="*/ 306934 w 2915058"/>
                  <a:gd name="connsiteY15" fmla="*/ 47800 h 4463402"/>
                  <a:gd name="connsiteX16" fmla="*/ 1132679 w 2915058"/>
                  <a:gd name="connsiteY16" fmla="*/ 1206353 h 4463402"/>
                  <a:gd name="connsiteX0" fmla="*/ 1132679 w 2915058"/>
                  <a:gd name="connsiteY0" fmla="*/ 1206353 h 4463402"/>
                  <a:gd name="connsiteX1" fmla="*/ 1956205 w 2915058"/>
                  <a:gd name="connsiteY1" fmla="*/ 1204693 h 4463402"/>
                  <a:gd name="connsiteX2" fmla="*/ 2689627 w 2915058"/>
                  <a:gd name="connsiteY2" fmla="*/ 42767 h 4463402"/>
                  <a:gd name="connsiteX3" fmla="*/ 2915058 w 2915058"/>
                  <a:gd name="connsiteY3" fmla="*/ 86767 h 4463402"/>
                  <a:gd name="connsiteX4" fmla="*/ 2120706 w 2915058"/>
                  <a:gd name="connsiteY4" fmla="*/ 1558836 h 4463402"/>
                  <a:gd name="connsiteX5" fmla="*/ 1968510 w 2915058"/>
                  <a:gd name="connsiteY5" fmla="*/ 1676481 h 4463402"/>
                  <a:gd name="connsiteX6" fmla="*/ 1980437 w 2915058"/>
                  <a:gd name="connsiteY6" fmla="*/ 2891777 h 4463402"/>
                  <a:gd name="connsiteX7" fmla="*/ 1814702 w 2915058"/>
                  <a:gd name="connsiteY7" fmla="*/ 4377677 h 4463402"/>
                  <a:gd name="connsiteX8" fmla="*/ 1717547 w 2915058"/>
                  <a:gd name="connsiteY8" fmla="*/ 4463402 h 4463402"/>
                  <a:gd name="connsiteX9" fmla="*/ 1214627 w 2915058"/>
                  <a:gd name="connsiteY9" fmla="*/ 4463402 h 4463402"/>
                  <a:gd name="connsiteX10" fmla="*/ 1117472 w 2915058"/>
                  <a:gd name="connsiteY10" fmla="*/ 4331957 h 4463402"/>
                  <a:gd name="connsiteX11" fmla="*/ 968882 w 2915058"/>
                  <a:gd name="connsiteY11" fmla="*/ 2840342 h 4463402"/>
                  <a:gd name="connsiteX12" fmla="*/ 963167 w 2915058"/>
                  <a:gd name="connsiteY12" fmla="*/ 1605902 h 4463402"/>
                  <a:gd name="connsiteX13" fmla="*/ 793134 w 2915058"/>
                  <a:gd name="connsiteY13" fmla="*/ 1481221 h 4463402"/>
                  <a:gd name="connsiteX14" fmla="*/ 0 w 2915058"/>
                  <a:gd name="connsiteY14" fmla="*/ 113799 h 4463402"/>
                  <a:gd name="connsiteX15" fmla="*/ 306934 w 2915058"/>
                  <a:gd name="connsiteY15" fmla="*/ 47800 h 4463402"/>
                  <a:gd name="connsiteX16" fmla="*/ 1132679 w 2915058"/>
                  <a:gd name="connsiteY16" fmla="*/ 1206353 h 4463402"/>
                  <a:gd name="connsiteX0" fmla="*/ 1132679 w 2915058"/>
                  <a:gd name="connsiteY0" fmla="*/ 1206814 h 4463863"/>
                  <a:gd name="connsiteX1" fmla="*/ 1956205 w 2915058"/>
                  <a:gd name="connsiteY1" fmla="*/ 1205154 h 4463863"/>
                  <a:gd name="connsiteX2" fmla="*/ 2689627 w 2915058"/>
                  <a:gd name="connsiteY2" fmla="*/ 43228 h 4463863"/>
                  <a:gd name="connsiteX3" fmla="*/ 2915058 w 2915058"/>
                  <a:gd name="connsiteY3" fmla="*/ 87228 h 4463863"/>
                  <a:gd name="connsiteX4" fmla="*/ 2120706 w 2915058"/>
                  <a:gd name="connsiteY4" fmla="*/ 1559297 h 4463863"/>
                  <a:gd name="connsiteX5" fmla="*/ 1968510 w 2915058"/>
                  <a:gd name="connsiteY5" fmla="*/ 1676942 h 4463863"/>
                  <a:gd name="connsiteX6" fmla="*/ 1980437 w 2915058"/>
                  <a:gd name="connsiteY6" fmla="*/ 2892238 h 4463863"/>
                  <a:gd name="connsiteX7" fmla="*/ 1814702 w 2915058"/>
                  <a:gd name="connsiteY7" fmla="*/ 4378138 h 4463863"/>
                  <a:gd name="connsiteX8" fmla="*/ 1717547 w 2915058"/>
                  <a:gd name="connsiteY8" fmla="*/ 4463863 h 4463863"/>
                  <a:gd name="connsiteX9" fmla="*/ 1214627 w 2915058"/>
                  <a:gd name="connsiteY9" fmla="*/ 4463863 h 4463863"/>
                  <a:gd name="connsiteX10" fmla="*/ 1117472 w 2915058"/>
                  <a:gd name="connsiteY10" fmla="*/ 4332418 h 4463863"/>
                  <a:gd name="connsiteX11" fmla="*/ 968882 w 2915058"/>
                  <a:gd name="connsiteY11" fmla="*/ 2840803 h 4463863"/>
                  <a:gd name="connsiteX12" fmla="*/ 963167 w 2915058"/>
                  <a:gd name="connsiteY12" fmla="*/ 1606363 h 4463863"/>
                  <a:gd name="connsiteX13" fmla="*/ 793134 w 2915058"/>
                  <a:gd name="connsiteY13" fmla="*/ 1481682 h 4463863"/>
                  <a:gd name="connsiteX14" fmla="*/ 0 w 2915058"/>
                  <a:gd name="connsiteY14" fmla="*/ 114260 h 4463863"/>
                  <a:gd name="connsiteX15" fmla="*/ 306934 w 2915058"/>
                  <a:gd name="connsiteY15" fmla="*/ 48261 h 4463863"/>
                  <a:gd name="connsiteX16" fmla="*/ 1132679 w 2915058"/>
                  <a:gd name="connsiteY16" fmla="*/ 1206814 h 4463863"/>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083368 w 2915058"/>
                  <a:gd name="connsiteY0" fmla="*/ 1197761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 name="connsiteX0" fmla="*/ 1083368 w 2915058"/>
                  <a:gd name="connsiteY0" fmla="*/ 1197761 h 4446592"/>
                  <a:gd name="connsiteX1" fmla="*/ 1906609 w 2915058"/>
                  <a:gd name="connsiteY1" fmla="*/ 1196148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 name="connsiteX0" fmla="*/ 1083368 w 2915058"/>
                  <a:gd name="connsiteY0" fmla="*/ 1197761 h 4446592"/>
                  <a:gd name="connsiteX1" fmla="*/ 1906609 w 2915058"/>
                  <a:gd name="connsiteY1" fmla="*/ 1196148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85044 w 2915058"/>
                  <a:gd name="connsiteY5" fmla="*/ 1651403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058" h="4446592">
                    <a:moveTo>
                      <a:pt x="1083368" y="1197761"/>
                    </a:moveTo>
                    <a:cubicBezTo>
                      <a:pt x="1417389" y="1191879"/>
                      <a:pt x="1678456" y="1157919"/>
                      <a:pt x="1906609" y="1196148"/>
                    </a:cubicBezTo>
                    <a:cubicBezTo>
                      <a:pt x="2016195" y="1139720"/>
                      <a:pt x="2572084" y="95080"/>
                      <a:pt x="2689627" y="25957"/>
                    </a:cubicBezTo>
                    <a:cubicBezTo>
                      <a:pt x="2692709" y="-17271"/>
                      <a:pt x="2895890" y="-9058"/>
                      <a:pt x="2915058" y="69957"/>
                    </a:cubicBezTo>
                    <a:cubicBezTo>
                      <a:pt x="2688864" y="554611"/>
                      <a:pt x="2476394" y="1141150"/>
                      <a:pt x="2120706" y="1542026"/>
                    </a:cubicBezTo>
                    <a:cubicBezTo>
                      <a:pt x="2059970" y="1591567"/>
                      <a:pt x="2082200" y="1588830"/>
                      <a:pt x="1985044" y="1651403"/>
                    </a:cubicBezTo>
                    <a:cubicBezTo>
                      <a:pt x="1983508" y="2059258"/>
                      <a:pt x="1981973" y="2467112"/>
                      <a:pt x="1980437" y="2874967"/>
                    </a:cubicBezTo>
                    <a:lnTo>
                      <a:pt x="1814702" y="4360867"/>
                    </a:lnTo>
                    <a:cubicBezTo>
                      <a:pt x="1810892" y="4395157"/>
                      <a:pt x="1755647" y="4446592"/>
                      <a:pt x="1717547" y="4446592"/>
                    </a:cubicBezTo>
                    <a:lnTo>
                      <a:pt x="1214627" y="4446592"/>
                    </a:lnTo>
                    <a:cubicBezTo>
                      <a:pt x="1159382" y="4442782"/>
                      <a:pt x="1121282" y="4370392"/>
                      <a:pt x="1117472" y="4315147"/>
                    </a:cubicBezTo>
                    <a:lnTo>
                      <a:pt x="968882" y="2823532"/>
                    </a:lnTo>
                    <a:cubicBezTo>
                      <a:pt x="966977" y="2412052"/>
                      <a:pt x="932195" y="2042790"/>
                      <a:pt x="930290" y="1631310"/>
                    </a:cubicBezTo>
                    <a:cubicBezTo>
                      <a:pt x="827906" y="1534429"/>
                      <a:pt x="844162" y="1516437"/>
                      <a:pt x="793134" y="1464411"/>
                    </a:cubicBezTo>
                    <a:lnTo>
                      <a:pt x="0" y="96989"/>
                    </a:lnTo>
                    <a:cubicBezTo>
                      <a:pt x="14706" y="-16810"/>
                      <a:pt x="204008" y="-14008"/>
                      <a:pt x="306934" y="30990"/>
                    </a:cubicBezTo>
                    <a:cubicBezTo>
                      <a:pt x="487190" y="194785"/>
                      <a:pt x="953828" y="1203476"/>
                      <a:pt x="1083368" y="119776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prstClr val="black"/>
                  </a:solidFill>
                </a:endParaRPr>
              </a:p>
            </p:txBody>
          </p:sp>
          <p:sp>
            <p:nvSpPr>
              <p:cNvPr id="14" name="Freeform 217"/>
              <p:cNvSpPr>
                <a:spLocks/>
              </p:cNvSpPr>
              <p:nvPr/>
            </p:nvSpPr>
            <p:spPr bwMode="auto">
              <a:xfrm rot="10800000">
                <a:off x="5275662" y="419791"/>
                <a:ext cx="258323" cy="271403"/>
              </a:xfrm>
              <a:custGeom>
                <a:avLst/>
                <a:gdLst/>
                <a:ahLst/>
                <a:cxnLst>
                  <a:cxn ang="0">
                    <a:pos x="0" y="84"/>
                  </a:cxn>
                  <a:cxn ang="0">
                    <a:pos x="0" y="84"/>
                  </a:cxn>
                  <a:cxn ang="0">
                    <a:pos x="2" y="104"/>
                  </a:cxn>
                  <a:cxn ang="0">
                    <a:pos x="4" y="122"/>
                  </a:cxn>
                  <a:cxn ang="0">
                    <a:pos x="10" y="136"/>
                  </a:cxn>
                  <a:cxn ang="0">
                    <a:pos x="18" y="148"/>
                  </a:cxn>
                  <a:cxn ang="0">
                    <a:pos x="30" y="156"/>
                  </a:cxn>
                  <a:cxn ang="0">
                    <a:pos x="42" y="162"/>
                  </a:cxn>
                  <a:cxn ang="0">
                    <a:pos x="60" y="166"/>
                  </a:cxn>
                  <a:cxn ang="0">
                    <a:pos x="78" y="166"/>
                  </a:cxn>
                  <a:cxn ang="0">
                    <a:pos x="78" y="166"/>
                  </a:cxn>
                  <a:cxn ang="0">
                    <a:pos x="98" y="166"/>
                  </a:cxn>
                  <a:cxn ang="0">
                    <a:pos x="116" y="162"/>
                  </a:cxn>
                  <a:cxn ang="0">
                    <a:pos x="128" y="156"/>
                  </a:cxn>
                  <a:cxn ang="0">
                    <a:pos x="140" y="148"/>
                  </a:cxn>
                  <a:cxn ang="0">
                    <a:pos x="148" y="136"/>
                  </a:cxn>
                  <a:cxn ang="0">
                    <a:pos x="154" y="122"/>
                  </a:cxn>
                  <a:cxn ang="0">
                    <a:pos x="156" y="104"/>
                  </a:cxn>
                  <a:cxn ang="0">
                    <a:pos x="158" y="84"/>
                  </a:cxn>
                  <a:cxn ang="0">
                    <a:pos x="158" y="84"/>
                  </a:cxn>
                  <a:cxn ang="0">
                    <a:pos x="156" y="62"/>
                  </a:cxn>
                  <a:cxn ang="0">
                    <a:pos x="154" y="46"/>
                  </a:cxn>
                  <a:cxn ang="0">
                    <a:pos x="148" y="30"/>
                  </a:cxn>
                  <a:cxn ang="0">
                    <a:pos x="140" y="20"/>
                  </a:cxn>
                  <a:cxn ang="0">
                    <a:pos x="128" y="10"/>
                  </a:cxn>
                  <a:cxn ang="0">
                    <a:pos x="116" y="4"/>
                  </a:cxn>
                  <a:cxn ang="0">
                    <a:pos x="98" y="2"/>
                  </a:cxn>
                  <a:cxn ang="0">
                    <a:pos x="78" y="0"/>
                  </a:cxn>
                  <a:cxn ang="0">
                    <a:pos x="78" y="0"/>
                  </a:cxn>
                  <a:cxn ang="0">
                    <a:pos x="60" y="2"/>
                  </a:cxn>
                  <a:cxn ang="0">
                    <a:pos x="42" y="4"/>
                  </a:cxn>
                  <a:cxn ang="0">
                    <a:pos x="30" y="10"/>
                  </a:cxn>
                  <a:cxn ang="0">
                    <a:pos x="18" y="20"/>
                  </a:cxn>
                  <a:cxn ang="0">
                    <a:pos x="10" y="30"/>
                  </a:cxn>
                  <a:cxn ang="0">
                    <a:pos x="4" y="46"/>
                  </a:cxn>
                  <a:cxn ang="0">
                    <a:pos x="2" y="62"/>
                  </a:cxn>
                  <a:cxn ang="0">
                    <a:pos x="0" y="84"/>
                  </a:cxn>
                </a:cxnLst>
                <a:rect l="0" t="0" r="r" b="b"/>
                <a:pathLst>
                  <a:path w="158" h="166">
                    <a:moveTo>
                      <a:pt x="0" y="84"/>
                    </a:moveTo>
                    <a:lnTo>
                      <a:pt x="0" y="84"/>
                    </a:lnTo>
                    <a:lnTo>
                      <a:pt x="2" y="104"/>
                    </a:lnTo>
                    <a:lnTo>
                      <a:pt x="4" y="122"/>
                    </a:lnTo>
                    <a:lnTo>
                      <a:pt x="10" y="136"/>
                    </a:lnTo>
                    <a:lnTo>
                      <a:pt x="18" y="148"/>
                    </a:lnTo>
                    <a:lnTo>
                      <a:pt x="30" y="156"/>
                    </a:lnTo>
                    <a:lnTo>
                      <a:pt x="42" y="162"/>
                    </a:lnTo>
                    <a:lnTo>
                      <a:pt x="60" y="166"/>
                    </a:lnTo>
                    <a:lnTo>
                      <a:pt x="78" y="166"/>
                    </a:lnTo>
                    <a:lnTo>
                      <a:pt x="78" y="166"/>
                    </a:lnTo>
                    <a:lnTo>
                      <a:pt x="98" y="166"/>
                    </a:lnTo>
                    <a:lnTo>
                      <a:pt x="116" y="162"/>
                    </a:lnTo>
                    <a:lnTo>
                      <a:pt x="128" y="156"/>
                    </a:lnTo>
                    <a:lnTo>
                      <a:pt x="140" y="148"/>
                    </a:lnTo>
                    <a:lnTo>
                      <a:pt x="148" y="136"/>
                    </a:lnTo>
                    <a:lnTo>
                      <a:pt x="154" y="122"/>
                    </a:lnTo>
                    <a:lnTo>
                      <a:pt x="156" y="104"/>
                    </a:lnTo>
                    <a:lnTo>
                      <a:pt x="158" y="84"/>
                    </a:lnTo>
                    <a:lnTo>
                      <a:pt x="158" y="84"/>
                    </a:lnTo>
                    <a:lnTo>
                      <a:pt x="156" y="62"/>
                    </a:lnTo>
                    <a:lnTo>
                      <a:pt x="154" y="46"/>
                    </a:lnTo>
                    <a:lnTo>
                      <a:pt x="148" y="30"/>
                    </a:lnTo>
                    <a:lnTo>
                      <a:pt x="140" y="20"/>
                    </a:lnTo>
                    <a:lnTo>
                      <a:pt x="128" y="10"/>
                    </a:lnTo>
                    <a:lnTo>
                      <a:pt x="116" y="4"/>
                    </a:lnTo>
                    <a:lnTo>
                      <a:pt x="98" y="2"/>
                    </a:lnTo>
                    <a:lnTo>
                      <a:pt x="78" y="0"/>
                    </a:lnTo>
                    <a:lnTo>
                      <a:pt x="78" y="0"/>
                    </a:lnTo>
                    <a:lnTo>
                      <a:pt x="60" y="2"/>
                    </a:lnTo>
                    <a:lnTo>
                      <a:pt x="42" y="4"/>
                    </a:lnTo>
                    <a:lnTo>
                      <a:pt x="30" y="10"/>
                    </a:lnTo>
                    <a:lnTo>
                      <a:pt x="18" y="20"/>
                    </a:lnTo>
                    <a:lnTo>
                      <a:pt x="10" y="30"/>
                    </a:lnTo>
                    <a:lnTo>
                      <a:pt x="4" y="46"/>
                    </a:lnTo>
                    <a:lnTo>
                      <a:pt x="2" y="62"/>
                    </a:lnTo>
                    <a:lnTo>
                      <a:pt x="0" y="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50" dirty="0">
                  <a:solidFill>
                    <a:prstClr val="black"/>
                  </a:solidFill>
                </a:endParaRPr>
              </a:p>
            </p:txBody>
          </p:sp>
        </p:grpSp>
        <p:sp>
          <p:nvSpPr>
            <p:cNvPr id="12" name="Freeform 66"/>
            <p:cNvSpPr>
              <a:spLocks noEditPoints="1"/>
            </p:cNvSpPr>
            <p:nvPr/>
          </p:nvSpPr>
          <p:spPr bwMode="auto">
            <a:xfrm>
              <a:off x="2644022" y="4054313"/>
              <a:ext cx="258802" cy="123579"/>
            </a:xfrm>
            <a:custGeom>
              <a:avLst/>
              <a:gdLst/>
              <a:ahLst/>
              <a:cxnLst>
                <a:cxn ang="0">
                  <a:pos x="180" y="2"/>
                </a:cxn>
                <a:cxn ang="0">
                  <a:pos x="122" y="16"/>
                </a:cxn>
                <a:cxn ang="0">
                  <a:pos x="72" y="46"/>
                </a:cxn>
                <a:cxn ang="0">
                  <a:pos x="34" y="88"/>
                </a:cxn>
                <a:cxn ang="0">
                  <a:pos x="8" y="142"/>
                </a:cxn>
                <a:cxn ang="0">
                  <a:pos x="0" y="200"/>
                </a:cxn>
                <a:cxn ang="0">
                  <a:pos x="4" y="242"/>
                </a:cxn>
                <a:cxn ang="0">
                  <a:pos x="24" y="296"/>
                </a:cxn>
                <a:cxn ang="0">
                  <a:pos x="58" y="342"/>
                </a:cxn>
                <a:cxn ang="0">
                  <a:pos x="104" y="378"/>
                </a:cxn>
                <a:cxn ang="0">
                  <a:pos x="160" y="398"/>
                </a:cxn>
                <a:cxn ang="0">
                  <a:pos x="200" y="402"/>
                </a:cxn>
                <a:cxn ang="0">
                  <a:pos x="260" y="392"/>
                </a:cxn>
                <a:cxn ang="0">
                  <a:pos x="312" y="368"/>
                </a:cxn>
                <a:cxn ang="0">
                  <a:pos x="354" y="328"/>
                </a:cxn>
                <a:cxn ang="0">
                  <a:pos x="384" y="280"/>
                </a:cxn>
                <a:cxn ang="0">
                  <a:pos x="398" y="222"/>
                </a:cxn>
                <a:cxn ang="0">
                  <a:pos x="398" y="180"/>
                </a:cxn>
                <a:cxn ang="0">
                  <a:pos x="384" y="122"/>
                </a:cxn>
                <a:cxn ang="0">
                  <a:pos x="354" y="74"/>
                </a:cxn>
                <a:cxn ang="0">
                  <a:pos x="312" y="34"/>
                </a:cxn>
                <a:cxn ang="0">
                  <a:pos x="260" y="10"/>
                </a:cxn>
                <a:cxn ang="0">
                  <a:pos x="200" y="0"/>
                </a:cxn>
                <a:cxn ang="0">
                  <a:pos x="200" y="368"/>
                </a:cxn>
                <a:cxn ang="0">
                  <a:pos x="150" y="360"/>
                </a:cxn>
                <a:cxn ang="0">
                  <a:pos x="106" y="338"/>
                </a:cxn>
                <a:cxn ang="0">
                  <a:pos x="72" y="306"/>
                </a:cxn>
                <a:cxn ang="0">
                  <a:pos x="46" y="266"/>
                </a:cxn>
                <a:cxn ang="0">
                  <a:pos x="34" y="218"/>
                </a:cxn>
                <a:cxn ang="0">
                  <a:pos x="34" y="184"/>
                </a:cxn>
                <a:cxn ang="0">
                  <a:pos x="46" y="136"/>
                </a:cxn>
                <a:cxn ang="0">
                  <a:pos x="72" y="96"/>
                </a:cxn>
                <a:cxn ang="0">
                  <a:pos x="106" y="64"/>
                </a:cxn>
                <a:cxn ang="0">
                  <a:pos x="150" y="42"/>
                </a:cxn>
                <a:cxn ang="0">
                  <a:pos x="200" y="34"/>
                </a:cxn>
                <a:cxn ang="0">
                  <a:pos x="234" y="38"/>
                </a:cxn>
                <a:cxn ang="0">
                  <a:pos x="278" y="54"/>
                </a:cxn>
                <a:cxn ang="0">
                  <a:pos x="318" y="84"/>
                </a:cxn>
                <a:cxn ang="0">
                  <a:pos x="346" y="122"/>
                </a:cxn>
                <a:cxn ang="0">
                  <a:pos x="362" y="168"/>
                </a:cxn>
                <a:cxn ang="0">
                  <a:pos x="366" y="200"/>
                </a:cxn>
                <a:cxn ang="0">
                  <a:pos x="358" y="250"/>
                </a:cxn>
                <a:cxn ang="0">
                  <a:pos x="338" y="294"/>
                </a:cxn>
                <a:cxn ang="0">
                  <a:pos x="306" y="330"/>
                </a:cxn>
                <a:cxn ang="0">
                  <a:pos x="264" y="354"/>
                </a:cxn>
                <a:cxn ang="0">
                  <a:pos x="216" y="366"/>
                </a:cxn>
              </a:cxnLst>
              <a:rect l="0" t="0" r="r" b="b"/>
              <a:pathLst>
                <a:path w="400" h="402">
                  <a:moveTo>
                    <a:pt x="200" y="0"/>
                  </a:moveTo>
                  <a:lnTo>
                    <a:pt x="200" y="0"/>
                  </a:lnTo>
                  <a:lnTo>
                    <a:pt x="180" y="2"/>
                  </a:lnTo>
                  <a:lnTo>
                    <a:pt x="160" y="4"/>
                  </a:lnTo>
                  <a:lnTo>
                    <a:pt x="140" y="10"/>
                  </a:lnTo>
                  <a:lnTo>
                    <a:pt x="122" y="16"/>
                  </a:lnTo>
                  <a:lnTo>
                    <a:pt x="104" y="24"/>
                  </a:lnTo>
                  <a:lnTo>
                    <a:pt x="88" y="34"/>
                  </a:lnTo>
                  <a:lnTo>
                    <a:pt x="72" y="46"/>
                  </a:lnTo>
                  <a:lnTo>
                    <a:pt x="58" y="60"/>
                  </a:lnTo>
                  <a:lnTo>
                    <a:pt x="44" y="74"/>
                  </a:lnTo>
                  <a:lnTo>
                    <a:pt x="34" y="88"/>
                  </a:lnTo>
                  <a:lnTo>
                    <a:pt x="24" y="106"/>
                  </a:lnTo>
                  <a:lnTo>
                    <a:pt x="14" y="122"/>
                  </a:lnTo>
                  <a:lnTo>
                    <a:pt x="8" y="142"/>
                  </a:lnTo>
                  <a:lnTo>
                    <a:pt x="4" y="160"/>
                  </a:lnTo>
                  <a:lnTo>
                    <a:pt x="0" y="180"/>
                  </a:lnTo>
                  <a:lnTo>
                    <a:pt x="0" y="200"/>
                  </a:lnTo>
                  <a:lnTo>
                    <a:pt x="0" y="200"/>
                  </a:lnTo>
                  <a:lnTo>
                    <a:pt x="0" y="222"/>
                  </a:lnTo>
                  <a:lnTo>
                    <a:pt x="4" y="242"/>
                  </a:lnTo>
                  <a:lnTo>
                    <a:pt x="8" y="260"/>
                  </a:lnTo>
                  <a:lnTo>
                    <a:pt x="14" y="280"/>
                  </a:lnTo>
                  <a:lnTo>
                    <a:pt x="24" y="296"/>
                  </a:lnTo>
                  <a:lnTo>
                    <a:pt x="34" y="314"/>
                  </a:lnTo>
                  <a:lnTo>
                    <a:pt x="44" y="328"/>
                  </a:lnTo>
                  <a:lnTo>
                    <a:pt x="58" y="342"/>
                  </a:lnTo>
                  <a:lnTo>
                    <a:pt x="72" y="356"/>
                  </a:lnTo>
                  <a:lnTo>
                    <a:pt x="88" y="368"/>
                  </a:lnTo>
                  <a:lnTo>
                    <a:pt x="104" y="378"/>
                  </a:lnTo>
                  <a:lnTo>
                    <a:pt x="122" y="386"/>
                  </a:lnTo>
                  <a:lnTo>
                    <a:pt x="140" y="392"/>
                  </a:lnTo>
                  <a:lnTo>
                    <a:pt x="160" y="398"/>
                  </a:lnTo>
                  <a:lnTo>
                    <a:pt x="180" y="400"/>
                  </a:lnTo>
                  <a:lnTo>
                    <a:pt x="200" y="402"/>
                  </a:lnTo>
                  <a:lnTo>
                    <a:pt x="200" y="402"/>
                  </a:lnTo>
                  <a:lnTo>
                    <a:pt x="220" y="400"/>
                  </a:lnTo>
                  <a:lnTo>
                    <a:pt x="240" y="398"/>
                  </a:lnTo>
                  <a:lnTo>
                    <a:pt x="260" y="392"/>
                  </a:lnTo>
                  <a:lnTo>
                    <a:pt x="278" y="386"/>
                  </a:lnTo>
                  <a:lnTo>
                    <a:pt x="296" y="378"/>
                  </a:lnTo>
                  <a:lnTo>
                    <a:pt x="312" y="368"/>
                  </a:lnTo>
                  <a:lnTo>
                    <a:pt x="328" y="356"/>
                  </a:lnTo>
                  <a:lnTo>
                    <a:pt x="342" y="342"/>
                  </a:lnTo>
                  <a:lnTo>
                    <a:pt x="354" y="328"/>
                  </a:lnTo>
                  <a:lnTo>
                    <a:pt x="366" y="314"/>
                  </a:lnTo>
                  <a:lnTo>
                    <a:pt x="376" y="296"/>
                  </a:lnTo>
                  <a:lnTo>
                    <a:pt x="384" y="280"/>
                  </a:lnTo>
                  <a:lnTo>
                    <a:pt x="390" y="260"/>
                  </a:lnTo>
                  <a:lnTo>
                    <a:pt x="396" y="242"/>
                  </a:lnTo>
                  <a:lnTo>
                    <a:pt x="398" y="222"/>
                  </a:lnTo>
                  <a:lnTo>
                    <a:pt x="400" y="200"/>
                  </a:lnTo>
                  <a:lnTo>
                    <a:pt x="400" y="200"/>
                  </a:lnTo>
                  <a:lnTo>
                    <a:pt x="398" y="180"/>
                  </a:lnTo>
                  <a:lnTo>
                    <a:pt x="396" y="160"/>
                  </a:lnTo>
                  <a:lnTo>
                    <a:pt x="390" y="142"/>
                  </a:lnTo>
                  <a:lnTo>
                    <a:pt x="384" y="122"/>
                  </a:lnTo>
                  <a:lnTo>
                    <a:pt x="376" y="106"/>
                  </a:lnTo>
                  <a:lnTo>
                    <a:pt x="366" y="88"/>
                  </a:lnTo>
                  <a:lnTo>
                    <a:pt x="354" y="74"/>
                  </a:lnTo>
                  <a:lnTo>
                    <a:pt x="342" y="60"/>
                  </a:lnTo>
                  <a:lnTo>
                    <a:pt x="328" y="46"/>
                  </a:lnTo>
                  <a:lnTo>
                    <a:pt x="312" y="34"/>
                  </a:lnTo>
                  <a:lnTo>
                    <a:pt x="296" y="24"/>
                  </a:lnTo>
                  <a:lnTo>
                    <a:pt x="278" y="16"/>
                  </a:lnTo>
                  <a:lnTo>
                    <a:pt x="260" y="10"/>
                  </a:lnTo>
                  <a:lnTo>
                    <a:pt x="240" y="4"/>
                  </a:lnTo>
                  <a:lnTo>
                    <a:pt x="220" y="2"/>
                  </a:lnTo>
                  <a:lnTo>
                    <a:pt x="200" y="0"/>
                  </a:lnTo>
                  <a:lnTo>
                    <a:pt x="200" y="0"/>
                  </a:lnTo>
                  <a:close/>
                  <a:moveTo>
                    <a:pt x="200" y="368"/>
                  </a:moveTo>
                  <a:lnTo>
                    <a:pt x="200" y="368"/>
                  </a:lnTo>
                  <a:lnTo>
                    <a:pt x="182" y="366"/>
                  </a:lnTo>
                  <a:lnTo>
                    <a:pt x="166" y="364"/>
                  </a:lnTo>
                  <a:lnTo>
                    <a:pt x="150" y="360"/>
                  </a:lnTo>
                  <a:lnTo>
                    <a:pt x="134" y="354"/>
                  </a:lnTo>
                  <a:lnTo>
                    <a:pt x="120" y="348"/>
                  </a:lnTo>
                  <a:lnTo>
                    <a:pt x="106" y="338"/>
                  </a:lnTo>
                  <a:lnTo>
                    <a:pt x="94" y="330"/>
                  </a:lnTo>
                  <a:lnTo>
                    <a:pt x="82" y="318"/>
                  </a:lnTo>
                  <a:lnTo>
                    <a:pt x="72" y="306"/>
                  </a:lnTo>
                  <a:lnTo>
                    <a:pt x="62" y="294"/>
                  </a:lnTo>
                  <a:lnTo>
                    <a:pt x="54" y="280"/>
                  </a:lnTo>
                  <a:lnTo>
                    <a:pt x="46" y="266"/>
                  </a:lnTo>
                  <a:lnTo>
                    <a:pt x="40" y="250"/>
                  </a:lnTo>
                  <a:lnTo>
                    <a:pt x="36" y="234"/>
                  </a:lnTo>
                  <a:lnTo>
                    <a:pt x="34" y="218"/>
                  </a:lnTo>
                  <a:lnTo>
                    <a:pt x="34" y="200"/>
                  </a:lnTo>
                  <a:lnTo>
                    <a:pt x="34" y="200"/>
                  </a:lnTo>
                  <a:lnTo>
                    <a:pt x="34" y="184"/>
                  </a:lnTo>
                  <a:lnTo>
                    <a:pt x="36" y="168"/>
                  </a:lnTo>
                  <a:lnTo>
                    <a:pt x="40" y="152"/>
                  </a:lnTo>
                  <a:lnTo>
                    <a:pt x="46" y="136"/>
                  </a:lnTo>
                  <a:lnTo>
                    <a:pt x="54" y="122"/>
                  </a:lnTo>
                  <a:lnTo>
                    <a:pt x="62" y="108"/>
                  </a:lnTo>
                  <a:lnTo>
                    <a:pt x="72" y="96"/>
                  </a:lnTo>
                  <a:lnTo>
                    <a:pt x="82" y="84"/>
                  </a:lnTo>
                  <a:lnTo>
                    <a:pt x="94" y="72"/>
                  </a:lnTo>
                  <a:lnTo>
                    <a:pt x="106" y="64"/>
                  </a:lnTo>
                  <a:lnTo>
                    <a:pt x="120" y="54"/>
                  </a:lnTo>
                  <a:lnTo>
                    <a:pt x="134" y="48"/>
                  </a:lnTo>
                  <a:lnTo>
                    <a:pt x="150" y="42"/>
                  </a:lnTo>
                  <a:lnTo>
                    <a:pt x="166" y="38"/>
                  </a:lnTo>
                  <a:lnTo>
                    <a:pt x="182" y="36"/>
                  </a:lnTo>
                  <a:lnTo>
                    <a:pt x="200" y="34"/>
                  </a:lnTo>
                  <a:lnTo>
                    <a:pt x="200" y="34"/>
                  </a:lnTo>
                  <a:lnTo>
                    <a:pt x="216" y="36"/>
                  </a:lnTo>
                  <a:lnTo>
                    <a:pt x="234" y="38"/>
                  </a:lnTo>
                  <a:lnTo>
                    <a:pt x="250" y="42"/>
                  </a:lnTo>
                  <a:lnTo>
                    <a:pt x="264" y="48"/>
                  </a:lnTo>
                  <a:lnTo>
                    <a:pt x="278" y="54"/>
                  </a:lnTo>
                  <a:lnTo>
                    <a:pt x="292" y="64"/>
                  </a:lnTo>
                  <a:lnTo>
                    <a:pt x="306" y="72"/>
                  </a:lnTo>
                  <a:lnTo>
                    <a:pt x="318" y="84"/>
                  </a:lnTo>
                  <a:lnTo>
                    <a:pt x="328" y="96"/>
                  </a:lnTo>
                  <a:lnTo>
                    <a:pt x="338" y="108"/>
                  </a:lnTo>
                  <a:lnTo>
                    <a:pt x="346" y="122"/>
                  </a:lnTo>
                  <a:lnTo>
                    <a:pt x="352" y="136"/>
                  </a:lnTo>
                  <a:lnTo>
                    <a:pt x="358" y="152"/>
                  </a:lnTo>
                  <a:lnTo>
                    <a:pt x="362" y="168"/>
                  </a:lnTo>
                  <a:lnTo>
                    <a:pt x="366" y="184"/>
                  </a:lnTo>
                  <a:lnTo>
                    <a:pt x="366" y="200"/>
                  </a:lnTo>
                  <a:lnTo>
                    <a:pt x="366" y="200"/>
                  </a:lnTo>
                  <a:lnTo>
                    <a:pt x="366" y="218"/>
                  </a:lnTo>
                  <a:lnTo>
                    <a:pt x="362" y="234"/>
                  </a:lnTo>
                  <a:lnTo>
                    <a:pt x="358" y="250"/>
                  </a:lnTo>
                  <a:lnTo>
                    <a:pt x="352" y="266"/>
                  </a:lnTo>
                  <a:lnTo>
                    <a:pt x="346" y="280"/>
                  </a:lnTo>
                  <a:lnTo>
                    <a:pt x="338" y="294"/>
                  </a:lnTo>
                  <a:lnTo>
                    <a:pt x="328" y="306"/>
                  </a:lnTo>
                  <a:lnTo>
                    <a:pt x="318" y="318"/>
                  </a:lnTo>
                  <a:lnTo>
                    <a:pt x="306" y="330"/>
                  </a:lnTo>
                  <a:lnTo>
                    <a:pt x="292" y="338"/>
                  </a:lnTo>
                  <a:lnTo>
                    <a:pt x="278" y="348"/>
                  </a:lnTo>
                  <a:lnTo>
                    <a:pt x="264" y="354"/>
                  </a:lnTo>
                  <a:lnTo>
                    <a:pt x="250" y="360"/>
                  </a:lnTo>
                  <a:lnTo>
                    <a:pt x="234" y="364"/>
                  </a:lnTo>
                  <a:lnTo>
                    <a:pt x="216" y="366"/>
                  </a:lnTo>
                  <a:lnTo>
                    <a:pt x="200" y="368"/>
                  </a:lnTo>
                  <a:lnTo>
                    <a:pt x="200" y="368"/>
                  </a:lnTo>
                  <a:close/>
                </a:path>
              </a:pathLst>
            </a:custGeom>
            <a:grpFill/>
            <a:ln w="9525">
              <a:noFill/>
              <a:round/>
              <a:headEnd/>
              <a:tailEnd/>
            </a:ln>
          </p:spPr>
          <p:txBody>
            <a:bodyPr/>
            <a:lstStyle/>
            <a:p>
              <a:endParaRPr lang="en-US" sz="1400" dirty="0">
                <a:solidFill>
                  <a:prstClr val="black"/>
                </a:solidFill>
              </a:endParaRPr>
            </a:p>
          </p:txBody>
        </p:sp>
      </p:grpSp>
      <p:sp>
        <p:nvSpPr>
          <p:cNvPr id="15" name="Oval 14"/>
          <p:cNvSpPr/>
          <p:nvPr/>
        </p:nvSpPr>
        <p:spPr>
          <a:xfrm>
            <a:off x="6329545" y="1300303"/>
            <a:ext cx="2612574" cy="2615184"/>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5" descr="C:\Users\lopezga\Documents\a-FY14\Icons 2014\MIsc_Icons\Certificate_small-usage\Certificate_small-usage_RGB\Certificate_small-usage_RGB_white_NT.png"/>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0113" y="2348296"/>
            <a:ext cx="305023" cy="28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9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4294967295"/>
          </p:nvPr>
        </p:nvSpPr>
        <p:spPr>
          <a:xfrm>
            <a:off x="5438775" y="4611000"/>
            <a:ext cx="3473450" cy="288925"/>
          </a:xfrm>
        </p:spPr>
        <p:txBody>
          <a:bodyPr/>
          <a:lstStyle/>
          <a:p>
            <a:endParaRPr lang="en-US"/>
          </a:p>
        </p:txBody>
      </p:sp>
      <p:sp>
        <p:nvSpPr>
          <p:cNvPr id="5" name="Rectangle 4"/>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smtClean="0">
                <a:latin typeface="Calibri" panose="020F0502020204030204" pitchFamily="34" charset="0"/>
                <a:cs typeface="Calibri" panose="020F0502020204030204" pitchFamily="34" charset="0"/>
              </a:rPr>
              <a:t>Demo</a:t>
            </a: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02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3512" y="96838"/>
            <a:ext cx="7439363" cy="442912"/>
          </a:xfrm>
        </p:spPr>
        <p:txBody>
          <a:bodyPr/>
          <a:lstStyle/>
          <a:p>
            <a:r>
              <a:rPr lang="en-US" dirty="0">
                <a:solidFill>
                  <a:srgbClr val="262626"/>
                </a:solidFill>
                <a:ea typeface="DejaVu Sans"/>
              </a:rPr>
              <a:t>Real time Use </a:t>
            </a:r>
            <a:r>
              <a:rPr lang="en-US" dirty="0" err="1" smtClean="0">
                <a:solidFill>
                  <a:srgbClr val="262626"/>
                </a:solidFill>
                <a:ea typeface="DejaVu Sans"/>
              </a:rPr>
              <a:t>Case:Talend</a:t>
            </a:r>
            <a:r>
              <a:rPr lang="en-US" dirty="0" smtClean="0">
                <a:solidFill>
                  <a:srgbClr val="262626"/>
                </a:solidFill>
                <a:ea typeface="DejaVu Sans"/>
              </a:rPr>
              <a:t>(data </a:t>
            </a:r>
            <a:r>
              <a:rPr lang="en-US" dirty="0">
                <a:solidFill>
                  <a:srgbClr val="262626"/>
                </a:solidFill>
                <a:ea typeface="DejaVu Sans"/>
              </a:rPr>
              <a:t>analysis</a:t>
            </a:r>
            <a:r>
              <a:rPr lang="en-US" dirty="0" smtClean="0">
                <a:solidFill>
                  <a:srgbClr val="262626"/>
                </a:solidFill>
                <a:ea typeface="DejaVu Sans"/>
              </a:rPr>
              <a:t>)+ </a:t>
            </a:r>
            <a:r>
              <a:rPr lang="en-US" dirty="0" err="1" smtClean="0">
                <a:solidFill>
                  <a:srgbClr val="262626"/>
                </a:solidFill>
                <a:ea typeface="DejaVu Sans"/>
              </a:rPr>
              <a:t>BigData</a:t>
            </a:r>
            <a:endParaRPr lang="en-US" dirty="0">
              <a:solidFill>
                <a:srgbClr val="262626"/>
              </a:solidFill>
              <a:ea typeface="DejaVu Sans"/>
            </a:endParaRPr>
          </a:p>
          <a:p>
            <a:endParaRPr lang="en-US" dirty="0"/>
          </a:p>
        </p:txBody>
      </p:sp>
      <p:sp>
        <p:nvSpPr>
          <p:cNvPr id="5" name="TextBox 4"/>
          <p:cNvSpPr txBox="1"/>
          <p:nvPr/>
        </p:nvSpPr>
        <p:spPr>
          <a:xfrm>
            <a:off x="447477" y="1739139"/>
            <a:ext cx="8348399" cy="1846659"/>
          </a:xfrm>
          <a:prstGeom prst="rect">
            <a:avLst/>
          </a:prstGeom>
          <a:solidFill>
            <a:sysClr val="window" lastClr="FFFFFF"/>
          </a:solidFill>
          <a:ln w="25400" cap="flat" cmpd="sng" algn="ctr">
            <a:solidFill>
              <a:srgbClr val="F79646"/>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A </a:t>
            </a:r>
            <a:r>
              <a:rPr kumimoji="0" lang="en-US" sz="1200" b="1" i="0" u="none" strike="noStrike" kern="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Banking industry</a:t>
            </a:r>
            <a:r>
              <a:rPr kumimoji="0" lang="en-US" sz="1200" b="1" i="0" u="none" strike="noStrike" kern="0" cap="none" spc="0" normalizeH="0" baseline="0" noProof="0" dirty="0" smtClean="0">
                <a:ln>
                  <a:noFill/>
                </a:ln>
                <a:solidFill>
                  <a:srgbClr val="F79646">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1"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use case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“Addressing the challenges in growing the business with use of flexible data analysis hybrid Big Data tool“ .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We used a completely unstructured log data , which need to be structured then </a:t>
            </a:r>
            <a:r>
              <a:rPr kumimoji="0" lang="en-US" sz="1200" b="0" i="0" u="none" strike="noStrike" kern="0" cap="none" spc="0" normalizeH="0" baseline="0" noProof="0" dirty="0" err="1"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analysed</a:t>
            </a: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 and then business sense has to come from it and imagine if all of that has to happen on top of </a:t>
            </a:r>
            <a:r>
              <a:rPr kumimoji="0" lang="en-US" sz="1200" b="0" i="0" u="none" strike="noStrike" kern="0" cap="none" spc="0" normalizeH="0" baseline="0" noProof="0" dirty="0" err="1"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haddop</a:t>
            </a: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defTabSz="91440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rPr>
              <a:t>Lets see the magic.</a:t>
            </a:r>
          </a:p>
        </p:txBody>
      </p:sp>
      <p:sp>
        <p:nvSpPr>
          <p:cNvPr id="6" name="Rectangle 5"/>
          <p:cNvSpPr/>
          <p:nvPr/>
        </p:nvSpPr>
        <p:spPr>
          <a:xfrm>
            <a:off x="447477" y="804744"/>
            <a:ext cx="5569089" cy="276999"/>
          </a:xfrm>
          <a:prstGeom prst="rect">
            <a:avLst/>
          </a:prstGeom>
        </p:spPr>
        <p:txBody>
          <a:bodyPr wrap="none">
            <a:spAutoFit/>
          </a:bodyPr>
          <a:lstStyle/>
          <a:p>
            <a:pPr defTabSz="914400"/>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 this section, you will be able to sense the true power of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Talend+Big Data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49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a:solidFill>
                  <a:srgbClr val="262626"/>
                </a:solidFill>
              </a:rPr>
              <a:t>Project</a:t>
            </a:r>
            <a:endParaRPr lang="en-IN" altLang="en-US" dirty="0">
              <a:solidFill>
                <a:srgbClr val="262626"/>
              </a:solidFill>
            </a:endParaRPr>
          </a:p>
          <a:p>
            <a:endParaRPr lang="en-US" dirty="0"/>
          </a:p>
        </p:txBody>
      </p:sp>
      <p:sp>
        <p:nvSpPr>
          <p:cNvPr id="3" name="TextBox 2"/>
          <p:cNvSpPr txBox="1"/>
          <p:nvPr/>
        </p:nvSpPr>
        <p:spPr>
          <a:xfrm>
            <a:off x="367640" y="1657307"/>
            <a:ext cx="5508658" cy="2062103"/>
          </a:xfrm>
          <a:prstGeom prst="rect">
            <a:avLst/>
          </a:prstGeom>
          <a:noFill/>
        </p:spPr>
        <p:txBody>
          <a:bodyPr wrap="square">
            <a:spAutoFit/>
          </a:bodyPr>
          <a:lstStyle/>
          <a:p>
            <a:pPr marL="171450" indent="-171450" eaLnBrk="1" fontAlgn="auto" hangingPunct="1">
              <a:spcBef>
                <a:spcPts val="0"/>
              </a:spcBef>
              <a:spcAft>
                <a:spcPts val="0"/>
              </a:spcAft>
              <a:buClr>
                <a:srgbClr val="0070C0"/>
              </a:buClr>
              <a:buFont typeface="Symbol" panose="05050102010706020507" pitchFamily="18" charset="2"/>
              <a:buChar char="®"/>
              <a:defRPr/>
            </a:pPr>
            <a:r>
              <a:rPr lang="en-US" sz="1600" b="1" dirty="0">
                <a:solidFill>
                  <a:srgbClr val="0070C0"/>
                </a:solidFill>
                <a:latin typeface="Tahoma" panose="020B0604030504040204" pitchFamily="34" charset="0"/>
                <a:ea typeface="Tahoma" panose="020B0604030504040204" pitchFamily="34" charset="0"/>
                <a:cs typeface="Tahoma" panose="020B0604030504040204" pitchFamily="34" charset="0"/>
              </a:rPr>
              <a:t>Use </a:t>
            </a:r>
            <a:r>
              <a:rPr lang="en-US" sz="16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Case</a:t>
            </a:r>
            <a:endParaRPr lang="en-US" sz="1600" b="1"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eaLnBrk="1" fontAlgn="auto" hangingPunct="1">
              <a:spcBef>
                <a:spcPts val="0"/>
              </a:spcBef>
              <a:spcAft>
                <a:spcPts val="0"/>
              </a:spcAft>
              <a:buClr>
                <a:srgbClr val="0070C0"/>
              </a:buClr>
              <a:buFont typeface="Symbol" panose="05050102010706020507" pitchFamily="18" charset="2"/>
              <a:buChar char="®"/>
              <a:defRPr/>
            </a:pPr>
            <a:endParaRPr lang="en-US" sz="16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eaLnBrk="1" fontAlgn="auto" hangingPunct="1">
              <a:spcBef>
                <a:spcPts val="0"/>
              </a:spcBef>
              <a:spcAft>
                <a:spcPts val="0"/>
              </a:spcAft>
              <a:defRPr/>
            </a:pPr>
            <a:r>
              <a:rPr lang="en-US" sz="1200" dirty="0" smtClean="0">
                <a:latin typeface="Tahoma" panose="020B0604030504040204" pitchFamily="34" charset="0"/>
                <a:ea typeface="Tahoma" panose="020B0604030504040204" pitchFamily="34" charset="0"/>
                <a:cs typeface="Tahoma" panose="020B0604030504040204" pitchFamily="34" charset="0"/>
              </a:rPr>
              <a:t>It is not only a question of standard ETL tool and how best it can offer integration features.</a:t>
            </a:r>
          </a:p>
          <a:p>
            <a:pPr eaLnBrk="1" fontAlgn="auto" hangingPunct="1">
              <a:spcBef>
                <a:spcPts val="0"/>
              </a:spcBef>
              <a:spcAft>
                <a:spcPts val="0"/>
              </a:spcAft>
              <a:defRP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eaLnBrk="1" fontAlgn="auto" hangingPunct="1">
              <a:spcBef>
                <a:spcPts val="0"/>
              </a:spcBef>
              <a:spcAft>
                <a:spcPts val="0"/>
              </a:spcAft>
              <a:defRPr/>
            </a:pPr>
            <a:r>
              <a:rPr lang="en-US" sz="1200" dirty="0" smtClean="0">
                <a:latin typeface="Tahoma" panose="020B0604030504040204" pitchFamily="34" charset="0"/>
                <a:ea typeface="Tahoma" panose="020B0604030504040204" pitchFamily="34" charset="0"/>
                <a:cs typeface="Tahoma" panose="020B0604030504040204" pitchFamily="34" charset="0"/>
              </a:rPr>
              <a:t>The question is what else it has to offer for current pain areas in enterprise level so that without extra efforts like 1. resource investment 2,skills 3.training 4.license investment , we still can manage all of that in one tool.</a:t>
            </a:r>
          </a:p>
          <a:p>
            <a:pPr eaLnBrk="1" fontAlgn="auto" hangingPunct="1">
              <a:spcBef>
                <a:spcPts val="0"/>
              </a:spcBef>
              <a:spcAft>
                <a:spcPts val="0"/>
              </a:spcAft>
              <a:defRP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eaLnBrk="1" fontAlgn="auto" hangingPunct="1">
              <a:spcBef>
                <a:spcPts val="0"/>
              </a:spcBef>
              <a:spcAft>
                <a:spcPts val="0"/>
              </a:spcAft>
              <a:defRPr/>
            </a:pPr>
            <a:r>
              <a:rPr lang="en-US" sz="1200" dirty="0" smtClean="0">
                <a:latin typeface="Tahoma" panose="020B0604030504040204" pitchFamily="34" charset="0"/>
                <a:ea typeface="Tahoma" panose="020B0604030504040204" pitchFamily="34" charset="0"/>
                <a:cs typeface="Tahoma" panose="020B0604030504040204" pitchFamily="34" charset="0"/>
              </a:rPr>
              <a:t>Yes that’s possible to some extent. How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www.bigdata-madesimple.com/wp-content/uploads/2014/01/ban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9482" y="1787736"/>
            <a:ext cx="2893760" cy="192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58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Environment Setup</a:t>
            </a:r>
          </a:p>
          <a:p>
            <a:endParaRPr lang="en-IN" altLang="en-US" dirty="0">
              <a:solidFill>
                <a:srgbClr val="262626"/>
              </a:solidFill>
            </a:endParaRPr>
          </a:p>
          <a:p>
            <a:endParaRPr lang="en-US" dirty="0"/>
          </a:p>
        </p:txBody>
      </p:sp>
      <p:sp>
        <p:nvSpPr>
          <p:cNvPr id="3" name="Rectangle 2"/>
          <p:cNvSpPr/>
          <p:nvPr/>
        </p:nvSpPr>
        <p:spPr>
          <a:xfrm>
            <a:off x="261996" y="1501350"/>
            <a:ext cx="5404464" cy="1754326"/>
          </a:xfrm>
          <a:prstGeom prst="rect">
            <a:avLst/>
          </a:prstGeom>
        </p:spPr>
        <p:txBody>
          <a:bodyPr wrap="square">
            <a:spAutoFit/>
          </a:bodyPr>
          <a:lstStyle/>
          <a:p>
            <a:pPr marL="285750" indent="-285750">
              <a:lnSpc>
                <a:spcPct val="150000"/>
              </a:lnSpc>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Our use case setup is using the below :</a:t>
            </a:r>
          </a:p>
          <a:p>
            <a:pPr marL="742950" lvl="1" indent="-285750">
              <a:lnSpc>
                <a:spcPct val="150000"/>
              </a:lnSpc>
              <a:buFont typeface="Tahoma" panose="020B0604030504040204" pitchFamily="34" charset="0"/>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Hortonworks Sandbox 1.3</a:t>
            </a:r>
          </a:p>
          <a:p>
            <a:pPr marL="742950" lvl="1" indent="-285750">
              <a:lnSpc>
                <a:spcPct val="150000"/>
              </a:lnSpc>
              <a:buFont typeface="Tahoma" panose="020B0604030504040204" pitchFamily="34" charset="0"/>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Talend Open Studio for Big Data 5.5</a:t>
            </a:r>
          </a:p>
          <a:p>
            <a:pPr marL="742950" lvl="1" indent="-285750">
              <a:lnSpc>
                <a:spcPct val="150000"/>
              </a:lnSpc>
              <a:buFont typeface="Tahoma" panose="020B0604030504040204" pitchFamily="34" charset="0"/>
              <a:buChar char="»"/>
            </a:pPr>
            <a:r>
              <a:rPr lang="en-IN"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Talend</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Open Studio for Data Integration 5.6</a:t>
            </a:r>
          </a:p>
          <a:p>
            <a:pPr marL="742950" lvl="1" indent="-285750">
              <a:lnSpc>
                <a:spcPct val="150000"/>
              </a:lnSpc>
              <a:buFont typeface="Tahoma" panose="020B0604030504040204" pitchFamily="34" charset="0"/>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Windows 7 (64 Bit OS)</a:t>
            </a:r>
          </a:p>
          <a:p>
            <a:pPr marL="742950" lvl="1" indent="-285750">
              <a:lnSpc>
                <a:spcPct val="150000"/>
              </a:lnSpc>
              <a:buFont typeface="Tahoma" panose="020B0604030504040204" pitchFamily="34" charset="0"/>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Machine : 4GB RAM , i3 processor</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0412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Use-case Snapshot</a:t>
            </a:r>
          </a:p>
          <a:p>
            <a:endParaRPr lang="en-US" dirty="0"/>
          </a:p>
        </p:txBody>
      </p:sp>
      <p:pic>
        <p:nvPicPr>
          <p:cNvPr id="5" name="Picture 4"/>
          <p:cNvPicPr>
            <a:picLocks noChangeAspect="1"/>
          </p:cNvPicPr>
          <p:nvPr/>
        </p:nvPicPr>
        <p:blipFill>
          <a:blip r:embed="rId3"/>
          <a:stretch>
            <a:fillRect/>
          </a:stretch>
        </p:blipFill>
        <p:spPr>
          <a:xfrm>
            <a:off x="518597" y="2056494"/>
            <a:ext cx="8065707" cy="1749704"/>
          </a:xfrm>
          <a:prstGeom prst="rect">
            <a:avLst/>
          </a:prstGeom>
        </p:spPr>
      </p:pic>
    </p:spTree>
    <p:extLst>
      <p:ext uri="{BB962C8B-B14F-4D97-AF65-F5344CB8AC3E}">
        <p14:creationId xmlns:p14="http://schemas.microsoft.com/office/powerpoint/2010/main" val="267066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rPr>
              <a:t>Salary Trend</a:t>
            </a:r>
            <a:endParaRPr lang="en-US" sz="3200" dirty="0"/>
          </a:p>
          <a:p>
            <a:endParaRPr lang="en-IN" altLang="en-US" dirty="0">
              <a:solidFill>
                <a:srgbClr val="262626"/>
              </a:solidFill>
            </a:endParaRPr>
          </a:p>
          <a:p>
            <a:endParaRPr lang="en-US" dirty="0"/>
          </a:p>
        </p:txBody>
      </p:sp>
      <p:pic>
        <p:nvPicPr>
          <p:cNvPr id="3" name="Picture 2"/>
          <p:cNvPicPr>
            <a:picLocks noChangeAspect="1"/>
          </p:cNvPicPr>
          <p:nvPr/>
        </p:nvPicPr>
        <p:blipFill>
          <a:blip r:embed="rId3" cstate="print"/>
          <a:stretch>
            <a:fillRect/>
          </a:stretch>
        </p:blipFill>
        <p:spPr>
          <a:xfrm>
            <a:off x="962097" y="857250"/>
            <a:ext cx="7200627" cy="3755847"/>
          </a:xfrm>
          <a:prstGeom prst="rect">
            <a:avLst/>
          </a:prstGeom>
        </p:spPr>
      </p:pic>
    </p:spTree>
    <p:extLst>
      <p:ext uri="{BB962C8B-B14F-4D97-AF65-F5344CB8AC3E}">
        <p14:creationId xmlns:p14="http://schemas.microsoft.com/office/powerpoint/2010/main" val="30249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References</a:t>
            </a:r>
            <a:endParaRPr lang="en-US" sz="3200" dirty="0"/>
          </a:p>
          <a:p>
            <a:endParaRPr lang="en-IN" altLang="en-US" dirty="0">
              <a:solidFill>
                <a:srgbClr val="262626"/>
              </a:solidFill>
            </a:endParaRPr>
          </a:p>
          <a:p>
            <a:endParaRPr lang="en-US" dirty="0"/>
          </a:p>
        </p:txBody>
      </p:sp>
      <p:sp>
        <p:nvSpPr>
          <p:cNvPr id="3" name="TextBox 2"/>
          <p:cNvSpPr txBox="1"/>
          <p:nvPr/>
        </p:nvSpPr>
        <p:spPr>
          <a:xfrm>
            <a:off x="272334" y="859480"/>
            <a:ext cx="8283167" cy="1384995"/>
          </a:xfrm>
          <a:prstGeom prst="rect">
            <a:avLst/>
          </a:prstGeom>
          <a:noFill/>
        </p:spPr>
        <p:txBody>
          <a:bodyPr wrap="square" rtlCol="0">
            <a:spAutoFit/>
          </a:bodyPr>
          <a:lstStyle/>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hlinkClick r:id="rId3"/>
              </a:rPr>
              <a:t>https://</a:t>
            </a: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hlinkClick r:id="rId3"/>
              </a:rPr>
              <a:t>www.talend.com/resource/hadoop-applications.html</a:t>
            </a: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endPar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http://www.edureka.co/blog/big-data-and-etl-are-family</a:t>
            </a: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a:t>
            </a:r>
            <a:endPar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p>
          <a:p>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IN"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1">
              <a:buFont typeface="Tahoma"/>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226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2878449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29" name="think-cell Slide" r:id="rId4" imgW="360" imgH="360" progId="">
                  <p:embed/>
                </p:oleObj>
              </mc:Choice>
              <mc:Fallback>
                <p:oleObj name="think-cell Slide" r:id="rId4" imgW="360" imgH="36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800" b="1" dirty="0">
                <a:latin typeface="Calibri" panose="020F0502020204030204" pitchFamily="34" charset="0"/>
                <a:cs typeface="Calibri" panose="020F0502020204030204" pitchFamily="34" charset="0"/>
              </a:rPr>
              <a:t> </a:t>
            </a:r>
            <a:r>
              <a:rPr lang="en-US" sz="4800" b="1" dirty="0" smtClean="0">
                <a:latin typeface="Calibri" panose="020F0502020204030204" pitchFamily="34" charset="0"/>
                <a:cs typeface="Calibri" panose="020F0502020204030204" pitchFamily="34" charset="0"/>
              </a:rPr>
              <a:t>Thank You</a:t>
            </a:r>
          </a:p>
          <a:p>
            <a:endParaRPr lang="en-US" sz="3200" b="1" dirty="0" smtClean="0">
              <a:latin typeface="Calibri" panose="020F0502020204030204" pitchFamily="34" charset="0"/>
              <a:cs typeface="Calibri" panose="020F0502020204030204" pitchFamily="34" charset="0"/>
            </a:endParaRPr>
          </a:p>
          <a:p>
            <a:r>
              <a:rPr lang="en-US" sz="3200" b="1" dirty="0" smtClean="0">
                <a:latin typeface="Calibri" panose="020F0502020204030204" pitchFamily="34" charset="0"/>
                <a:cs typeface="Calibri" panose="020F0502020204030204" pitchFamily="34" charset="0"/>
              </a:rPr>
              <a:t> Questions/Queries/Feedback</a:t>
            </a:r>
          </a:p>
          <a:p>
            <a:endParaRPr lang="en-US" sz="3200" b="1" dirty="0">
              <a:latin typeface="Calibri" panose="020F0502020204030204" pitchFamily="34" charset="0"/>
              <a:cs typeface="Calibri" panose="020F0502020204030204" pitchFamily="34" charset="0"/>
            </a:endParaRPr>
          </a:p>
          <a:p>
            <a:endParaRPr lang="en-US" sz="2000" b="1" dirty="0" smtClean="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 Recording and presentation will be made available to you within 24 hours</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618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4294967295"/>
          </p:nvPr>
        </p:nvSpPr>
        <p:spPr>
          <a:xfrm>
            <a:off x="5438775" y="4611000"/>
            <a:ext cx="3473450" cy="288925"/>
          </a:xfrm>
        </p:spPr>
        <p:txBody>
          <a:bodyPr/>
          <a:lstStyle/>
          <a:p>
            <a:endParaRPr lang="en-US"/>
          </a:p>
        </p:txBody>
      </p:sp>
      <p:sp>
        <p:nvSpPr>
          <p:cNvPr id="5" name="Rectangle 4"/>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latin typeface="Calibri" panose="020F0502020204030204" pitchFamily="34" charset="0"/>
                <a:cs typeface="Calibri" panose="020F0502020204030204" pitchFamily="34" charset="0"/>
              </a:rPr>
              <a:t>ETL with Big Data</a:t>
            </a:r>
          </a:p>
        </p:txBody>
      </p:sp>
    </p:spTree>
    <p:extLst>
      <p:ext uri="{BB962C8B-B14F-4D97-AF65-F5344CB8AC3E}">
        <p14:creationId xmlns:p14="http://schemas.microsoft.com/office/powerpoint/2010/main" val="51203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ETL with Big Data</a:t>
            </a:r>
            <a:endParaRPr lang="en-IN" sz="3200" dirty="0"/>
          </a:p>
          <a:p>
            <a:endParaRPr lang="en-US" dirty="0"/>
          </a:p>
        </p:txBody>
      </p:sp>
      <p:sp>
        <p:nvSpPr>
          <p:cNvPr id="3" name="TextBox 2"/>
          <p:cNvSpPr txBox="1"/>
          <p:nvPr/>
        </p:nvSpPr>
        <p:spPr>
          <a:xfrm>
            <a:off x="457205" y="872584"/>
            <a:ext cx="7986418" cy="608693"/>
          </a:xfrm>
          <a:prstGeom prst="rect">
            <a:avLst/>
          </a:prstGeom>
          <a:noFill/>
        </p:spPr>
        <p:txBody>
          <a:bodyPr wrap="square" rtlCol="0">
            <a:spAutoFit/>
          </a:bodyPr>
          <a:lstStyle/>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A Graphical Abstraction Layer on top of Hadoop Applications – this makes life so much easy in the Big Data buzz world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350" y="2015498"/>
            <a:ext cx="2403373" cy="2403373"/>
          </a:xfrm>
          <a:prstGeom prst="rect">
            <a:avLst/>
          </a:prstGeom>
        </p:spPr>
      </p:pic>
      <p:sp>
        <p:nvSpPr>
          <p:cNvPr id="5" name="Rectangle 4"/>
          <p:cNvSpPr/>
          <p:nvPr/>
        </p:nvSpPr>
        <p:spPr>
          <a:xfrm>
            <a:off x="562853" y="3021848"/>
            <a:ext cx="5496128" cy="923330"/>
          </a:xfrm>
          <a:prstGeom prst="rect">
            <a:avLst/>
          </a:prstGeom>
          <a:ln>
            <a:solidFill>
              <a:srgbClr val="0070C0"/>
            </a:solidFill>
          </a:ln>
        </p:spPr>
        <p:txBody>
          <a:bodyPr wrap="square">
            <a:spAutoFit/>
          </a:bodyPr>
          <a:lstStyle/>
          <a:p>
            <a:pPr marL="171450" indent="-171450">
              <a:lnSpc>
                <a:spcPct val="150000"/>
              </a:lnSpc>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What no one seems to question in response to these sorts of comments is the naive assumptions these statements are based </a:t>
            </a:r>
            <a:r>
              <a:rPr lang="en-US" sz="1200" dirty="0" smtClean="0">
                <a:latin typeface="Tahoma" panose="020B0604030504040204" pitchFamily="34" charset="0"/>
                <a:ea typeface="Tahoma" panose="020B0604030504040204" pitchFamily="34" charset="0"/>
                <a:cs typeface="Tahoma" panose="020B0604030504040204" pitchFamily="34" charset="0"/>
              </a:rPr>
              <a:t>on !!</a:t>
            </a:r>
          </a:p>
          <a:p>
            <a:pPr marL="171450" indent="-171450">
              <a:lnSpc>
                <a:spcPct val="150000"/>
              </a:lnSpc>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Is </a:t>
            </a:r>
            <a:r>
              <a:rPr lang="en-US" sz="1200" dirty="0">
                <a:latin typeface="Tahoma" panose="020B0604030504040204" pitchFamily="34" charset="0"/>
                <a:ea typeface="Tahoma" panose="020B0604030504040204" pitchFamily="34" charset="0"/>
                <a:cs typeface="Tahoma" panose="020B0604030504040204" pitchFamily="34" charset="0"/>
              </a:rPr>
              <a:t>it realistic for most companies to move all of their data into Hadoop</a:t>
            </a:r>
            <a:r>
              <a:rPr lang="en-US" sz="1200" dirty="0" smtClean="0">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6" name="Rectangular Callout 5"/>
          <p:cNvSpPr/>
          <p:nvPr/>
        </p:nvSpPr>
        <p:spPr>
          <a:xfrm>
            <a:off x="558800" y="2134460"/>
            <a:ext cx="6305415" cy="381803"/>
          </a:xfrm>
          <a:prstGeom prst="wedgeRectCallout">
            <a:avLst>
              <a:gd name="adj1" fmla="val 55534"/>
              <a:gd name="adj2" fmla="val 44419"/>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The typical assertion is that "Hadoop eliminates the need for </a:t>
            </a: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ETL”…. </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Seriously ?</a:t>
            </a:r>
          </a:p>
        </p:txBody>
      </p:sp>
    </p:spTree>
    <p:extLst>
      <p:ext uri="{BB962C8B-B14F-4D97-AF65-F5344CB8AC3E}">
        <p14:creationId xmlns:p14="http://schemas.microsoft.com/office/powerpoint/2010/main" val="7008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ETL with Big Data</a:t>
            </a:r>
            <a:endParaRPr lang="en-IN" sz="3200" dirty="0"/>
          </a:p>
          <a:p>
            <a:endParaRPr lang="en-US" dirty="0"/>
          </a:p>
          <a:p>
            <a:endParaRPr lang="en-US" dirty="0"/>
          </a:p>
        </p:txBody>
      </p:sp>
      <p:grpSp>
        <p:nvGrpSpPr>
          <p:cNvPr id="3" name="Group 2"/>
          <p:cNvGrpSpPr/>
          <p:nvPr/>
        </p:nvGrpSpPr>
        <p:grpSpPr>
          <a:xfrm>
            <a:off x="749158" y="1232897"/>
            <a:ext cx="7632221" cy="3184990"/>
            <a:chOff x="533400" y="1253445"/>
            <a:chExt cx="7632221" cy="3184990"/>
          </a:xfrm>
        </p:grpSpPr>
        <p:sp>
          <p:nvSpPr>
            <p:cNvPr id="4" name="Rectangle 3"/>
            <p:cNvSpPr/>
            <p:nvPr/>
          </p:nvSpPr>
          <p:spPr>
            <a:xfrm>
              <a:off x="5631809" y="1253445"/>
              <a:ext cx="2533812" cy="3184989"/>
            </a:xfrm>
            <a:prstGeom prst="rect">
              <a:avLst/>
            </a:prstGeom>
            <a:solidFill>
              <a:schemeClr val="tx1">
                <a:lumMod val="10000"/>
                <a:lumOff val="90000"/>
              </a:schemeClr>
            </a:solidFill>
            <a:ln>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3400" y="1253446"/>
              <a:ext cx="1808252" cy="318498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831350" y="1643864"/>
              <a:ext cx="1138953" cy="798818"/>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800"/>
              <a:endParaRPr lang="en-US" sz="1350" kern="0">
                <a:solidFill>
                  <a:prstClr val="black"/>
                </a:solidFill>
                <a:latin typeface="Calibri"/>
              </a:endParaRPr>
            </a:p>
          </p:txBody>
        </p:sp>
        <p:sp>
          <p:nvSpPr>
            <p:cNvPr id="7" name="Flowchart: Magnetic Disk 6"/>
            <p:cNvSpPr/>
            <p:nvPr/>
          </p:nvSpPr>
          <p:spPr>
            <a:xfrm>
              <a:off x="831350" y="2513314"/>
              <a:ext cx="1138953" cy="798818"/>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800"/>
              <a:endParaRPr lang="en-US" sz="1350" kern="0">
                <a:solidFill>
                  <a:prstClr val="black"/>
                </a:solidFill>
                <a:latin typeface="Calibri"/>
              </a:endParaRPr>
            </a:p>
          </p:txBody>
        </p:sp>
        <p:sp>
          <p:nvSpPr>
            <p:cNvPr id="8" name="Flowchart: Magnetic Disk 7"/>
            <p:cNvSpPr/>
            <p:nvPr/>
          </p:nvSpPr>
          <p:spPr>
            <a:xfrm>
              <a:off x="831350" y="3382764"/>
              <a:ext cx="1138953" cy="798818"/>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800"/>
              <a:endParaRPr lang="en-US" sz="1350" kern="0">
                <a:solidFill>
                  <a:prstClr val="black"/>
                </a:solidFill>
                <a:latin typeface="Calibri"/>
              </a:endParaRPr>
            </a:p>
          </p:txBody>
        </p:sp>
        <p:sp>
          <p:nvSpPr>
            <p:cNvPr id="9" name="TextBox 8"/>
            <p:cNvSpPr txBox="1"/>
            <p:nvPr/>
          </p:nvSpPr>
          <p:spPr>
            <a:xfrm>
              <a:off x="1020875" y="1938031"/>
              <a:ext cx="792205" cy="461665"/>
            </a:xfrm>
            <a:prstGeom prst="rect">
              <a:avLst/>
            </a:prstGeom>
            <a:noFill/>
          </p:spPr>
          <p:txBody>
            <a:bodyPr wrap="none" rtlCol="0">
              <a:spAutoFit/>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Machine </a:t>
              </a:r>
            </a:p>
            <a:p>
              <a:pPr algn="ctr"/>
              <a:r>
                <a:rPr lang="en-US" sz="1200" dirty="0" smtClean="0">
                  <a:latin typeface="Tahoma" panose="020B0604030504040204" pitchFamily="34" charset="0"/>
                  <a:ea typeface="Tahoma" panose="020B0604030504040204" pitchFamily="34" charset="0"/>
                  <a:cs typeface="Tahoma" panose="020B0604030504040204" pitchFamily="34" charset="0"/>
                </a:rPr>
                <a:t>Data</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836469" y="2809103"/>
              <a:ext cx="1119922" cy="461665"/>
            </a:xfrm>
            <a:prstGeom prst="rect">
              <a:avLst/>
            </a:prstGeom>
            <a:noFill/>
          </p:spPr>
          <p:txBody>
            <a:bodyPr wrap="none" rtlCol="0">
              <a:spAutoFit/>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Transactional </a:t>
              </a:r>
            </a:p>
            <a:p>
              <a:pPr algn="ctr"/>
              <a:r>
                <a:rPr lang="en-US" sz="1200" dirty="0" smtClean="0">
                  <a:latin typeface="Tahoma" panose="020B0604030504040204" pitchFamily="34" charset="0"/>
                  <a:ea typeface="Tahoma" panose="020B0604030504040204" pitchFamily="34" charset="0"/>
                  <a:cs typeface="Tahoma" panose="020B0604030504040204" pitchFamily="34" charset="0"/>
                </a:rPr>
                <a:t>Data</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813016" y="3686110"/>
              <a:ext cx="1153649" cy="461665"/>
            </a:xfrm>
            <a:prstGeom prst="rect">
              <a:avLst/>
            </a:prstGeom>
            <a:noFill/>
          </p:spPr>
          <p:txBody>
            <a:bodyPr wrap="none" rtlCol="0">
              <a:spAutoFit/>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Business Apps</a:t>
              </a:r>
            </a:p>
            <a:p>
              <a:pPr algn="ctr"/>
              <a:r>
                <a:rPr lang="en-US" sz="1200" dirty="0" smtClean="0">
                  <a:latin typeface="Tahoma" panose="020B0604030504040204" pitchFamily="34" charset="0"/>
                  <a:ea typeface="Tahoma" panose="020B0604030504040204" pitchFamily="34" charset="0"/>
                  <a:cs typeface="Tahoma" panose="020B0604030504040204" pitchFamily="34" charset="0"/>
                </a:rPr>
                <a:t> Data</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2991350" y="1253445"/>
              <a:ext cx="1808252" cy="3184989"/>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https://flume.apache.org/_static/flum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813" y="1485073"/>
              <a:ext cx="1303481" cy="13034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qoop.apache.org/images/sqoo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4813" y="3157904"/>
              <a:ext cx="1438275" cy="438151"/>
            </a:xfrm>
            <a:prstGeom prst="rect">
              <a:avLst/>
            </a:prstGeom>
          </p:spPr>
          <p:style>
            <a:lnRef idx="1">
              <a:schemeClr val="accent6"/>
            </a:lnRef>
            <a:fillRef idx="2">
              <a:schemeClr val="accent6"/>
            </a:fillRef>
            <a:effectRef idx="1">
              <a:schemeClr val="accent6"/>
            </a:effectRef>
            <a:fontRef idx="minor">
              <a:schemeClr val="dk1"/>
            </a:fontRef>
          </p:style>
        </p:pic>
        <p:grpSp>
          <p:nvGrpSpPr>
            <p:cNvPr id="15" name="Group 14"/>
            <p:cNvGrpSpPr/>
            <p:nvPr/>
          </p:nvGrpSpPr>
          <p:grpSpPr>
            <a:xfrm>
              <a:off x="5807865" y="2002549"/>
              <a:ext cx="2181700" cy="1360301"/>
              <a:chOff x="6544249" y="2616415"/>
              <a:chExt cx="2181700" cy="1360301"/>
            </a:xfrm>
          </p:grpSpPr>
          <p:grpSp>
            <p:nvGrpSpPr>
              <p:cNvPr id="22" name="Group 21"/>
              <p:cNvGrpSpPr/>
              <p:nvPr/>
            </p:nvGrpSpPr>
            <p:grpSpPr>
              <a:xfrm>
                <a:off x="6544249" y="2866596"/>
                <a:ext cx="955312" cy="1110120"/>
                <a:chOff x="6496557" y="2753474"/>
                <a:chExt cx="955312" cy="1110120"/>
              </a:xfrm>
            </p:grpSpPr>
            <p:cxnSp>
              <p:nvCxnSpPr>
                <p:cNvPr id="27" name="Straight Connector 26"/>
                <p:cNvCxnSpPr/>
                <p:nvPr/>
              </p:nvCxnSpPr>
              <p:spPr>
                <a:xfrm flipH="1">
                  <a:off x="6988916" y="3044782"/>
                  <a:ext cx="0" cy="56406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6496557" y="2753474"/>
                  <a:ext cx="925906" cy="318497"/>
                  <a:chOff x="6512584" y="2579217"/>
                  <a:chExt cx="925906" cy="318497"/>
                </a:xfrm>
              </p:grpSpPr>
              <p:sp>
                <p:nvSpPr>
                  <p:cNvPr id="32" name="Rounded Rectangle 31"/>
                  <p:cNvSpPr/>
                  <p:nvPr/>
                </p:nvSpPr>
                <p:spPr>
                  <a:xfrm>
                    <a:off x="6512584" y="2579217"/>
                    <a:ext cx="925906" cy="3184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3" name="TextBox 32"/>
                  <p:cNvSpPr txBox="1"/>
                  <p:nvPr/>
                </p:nvSpPr>
                <p:spPr>
                  <a:xfrm>
                    <a:off x="6769946" y="2605915"/>
                    <a:ext cx="437940" cy="276999"/>
                  </a:xfrm>
                  <a:prstGeom prst="rect">
                    <a:avLst/>
                  </a:prstGeom>
                  <a:noFill/>
                </p:spPr>
                <p:txBody>
                  <a:bodyPr wrap="non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ETL</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9" name="Group 28"/>
                <p:cNvGrpSpPr/>
                <p:nvPr/>
              </p:nvGrpSpPr>
              <p:grpSpPr>
                <a:xfrm>
                  <a:off x="6525963" y="3545097"/>
                  <a:ext cx="925906" cy="318497"/>
                  <a:chOff x="6512584" y="3572189"/>
                  <a:chExt cx="925906" cy="318497"/>
                </a:xfrm>
              </p:grpSpPr>
              <p:sp>
                <p:nvSpPr>
                  <p:cNvPr id="30" name="Rounded Rectangle 29"/>
                  <p:cNvSpPr/>
                  <p:nvPr/>
                </p:nvSpPr>
                <p:spPr>
                  <a:xfrm>
                    <a:off x="6512584" y="3572189"/>
                    <a:ext cx="925906" cy="3184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1" name="TextBox 30"/>
                  <p:cNvSpPr txBox="1"/>
                  <p:nvPr/>
                </p:nvSpPr>
                <p:spPr>
                  <a:xfrm>
                    <a:off x="6580439" y="3597470"/>
                    <a:ext cx="816955" cy="276999"/>
                  </a:xfrm>
                  <a:prstGeom prst="rect">
                    <a:avLst/>
                  </a:prstGeom>
                  <a:noFill/>
                </p:spPr>
                <p:txBody>
                  <a:bodyPr wrap="non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Workflow</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grpSp>
          <p:grpSp>
            <p:nvGrpSpPr>
              <p:cNvPr id="23" name="Group 22"/>
              <p:cNvGrpSpPr/>
              <p:nvPr/>
            </p:nvGrpSpPr>
            <p:grpSpPr>
              <a:xfrm>
                <a:off x="7650452" y="2616415"/>
                <a:ext cx="1075497" cy="1267610"/>
                <a:chOff x="6451167" y="1202332"/>
                <a:chExt cx="1075497" cy="1267610"/>
              </a:xfrm>
            </p:grpSpPr>
            <p:sp>
              <p:nvSpPr>
                <p:cNvPr id="24" name="Flowchart: Magnetic Disk 23"/>
                <p:cNvSpPr/>
                <p:nvPr/>
              </p:nvSpPr>
              <p:spPr>
                <a:xfrm>
                  <a:off x="6451167" y="1515854"/>
                  <a:ext cx="1075497" cy="954088"/>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5" name="Picture 8" descr="http://hadooptutorials.co.in/img/logo-elephan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0529" y="1202332"/>
                  <a:ext cx="861635" cy="5946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593818" y="1936286"/>
                  <a:ext cx="858825" cy="307777"/>
                </a:xfrm>
                <a:prstGeom prst="rect">
                  <a:avLst/>
                </a:prstGeom>
                <a:noFill/>
              </p:spPr>
              <p:txBody>
                <a:bodyPr wrap="none" rtlCol="0">
                  <a:spAutoFit/>
                </a:bodyPr>
                <a:lstStyle/>
                <a:p>
                  <a:r>
                    <a:rPr lang="en-US" sz="1400" dirty="0" smtClean="0">
                      <a:latin typeface="Tahoma" panose="020B0604030504040204" pitchFamily="34" charset="0"/>
                      <a:ea typeface="Tahoma" panose="020B0604030504040204" pitchFamily="34" charset="0"/>
                      <a:cs typeface="Tahoma" panose="020B0604030504040204" pitchFamily="34" charset="0"/>
                    </a:rPr>
                    <a:t>Big Data</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cxnSp>
          <p:nvCxnSpPr>
            <p:cNvPr id="16" name="Straight Arrow Connector 15"/>
            <p:cNvCxnSpPr/>
            <p:nvPr/>
          </p:nvCxnSpPr>
          <p:spPr>
            <a:xfrm>
              <a:off x="1970303" y="2078395"/>
              <a:ext cx="1280160" cy="0"/>
            </a:xfrm>
            <a:prstGeom prst="straightConnector1">
              <a:avLst/>
            </a:prstGeom>
            <a:ln w="1905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1"/>
            </p:cNvCxnSpPr>
            <p:nvPr/>
          </p:nvCxnSpPr>
          <p:spPr>
            <a:xfrm>
              <a:off x="1970303" y="2845939"/>
              <a:ext cx="1244510" cy="531041"/>
            </a:xfrm>
            <a:prstGeom prst="straightConnector1">
              <a:avLst/>
            </a:prstGeom>
            <a:ln w="1905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974194" y="3376979"/>
              <a:ext cx="1250893" cy="391919"/>
            </a:xfrm>
            <a:prstGeom prst="straightConnector1">
              <a:avLst/>
            </a:prstGeom>
            <a:ln w="1905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08849" y="2392732"/>
              <a:ext cx="822960" cy="0"/>
            </a:xfrm>
            <a:prstGeom prst="straightConnector1">
              <a:avLst/>
            </a:prstGeom>
            <a:ln w="1905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99602" y="3270159"/>
              <a:ext cx="822960" cy="0"/>
            </a:xfrm>
            <a:prstGeom prst="straightConnector1">
              <a:avLst/>
            </a:prstGeom>
            <a:ln w="1905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46037" y="1300136"/>
              <a:ext cx="1375826" cy="307777"/>
            </a:xfrm>
            <a:prstGeom prst="rect">
              <a:avLst/>
            </a:prstGeom>
            <a:noFill/>
          </p:spPr>
          <p:txBody>
            <a:bodyPr wrap="non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Extra and Load</a:t>
              </a:r>
              <a:endPar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8157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ETL with Big </a:t>
            </a:r>
            <a:r>
              <a:rPr lang="en-IN" dirty="0" smtClean="0">
                <a:solidFill>
                  <a:srgbClr val="262626"/>
                </a:solidFill>
                <a:ea typeface="DejaVu Sans"/>
              </a:rPr>
              <a:t>Data</a:t>
            </a:r>
            <a:endParaRPr lang="en-US" dirty="0"/>
          </a:p>
        </p:txBody>
      </p:sp>
      <p:graphicFrame>
        <p:nvGraphicFramePr>
          <p:cNvPr id="4" name="Diagram 3"/>
          <p:cNvGraphicFramePr/>
          <p:nvPr>
            <p:extLst>
              <p:ext uri="{D42A27DB-BD31-4B8C-83A1-F6EECF244321}">
                <p14:modId xmlns:p14="http://schemas.microsoft.com/office/powerpoint/2010/main" val="2371135466"/>
              </p:ext>
            </p:extLst>
          </p:nvPr>
        </p:nvGraphicFramePr>
        <p:xfrm>
          <a:off x="342900" y="1692089"/>
          <a:ext cx="8260404" cy="119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49136" y="3263530"/>
            <a:ext cx="8579791" cy="401479"/>
          </a:xfrm>
          <a:prstGeom prst="snip1Rect">
            <a:avLst/>
          </a:prstGeom>
          <a:noFill/>
          <a:ln>
            <a:solidFill>
              <a:srgbClr val="00B0F0"/>
            </a:solidFill>
          </a:ln>
        </p:spPr>
        <p:txBody>
          <a:bodyPr wrap="square" rtlCol="0">
            <a:spAutoFit/>
          </a:bodyPr>
          <a:lstStyle/>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The question isn't really that are we eliminating ETL, but where does ETL take place &amp; how are we changing its definition </a:t>
            </a:r>
          </a:p>
        </p:txBody>
      </p:sp>
      <p:sp>
        <p:nvSpPr>
          <p:cNvPr id="6" name="TextBox 5"/>
          <p:cNvSpPr txBox="1"/>
          <p:nvPr/>
        </p:nvSpPr>
        <p:spPr>
          <a:xfrm>
            <a:off x="1293512" y="2680356"/>
            <a:ext cx="1371600" cy="276999"/>
          </a:xfrm>
          <a:prstGeom prst="rect">
            <a:avLst/>
          </a:prstGeom>
          <a:noFill/>
        </p:spPr>
        <p:txBody>
          <a:bodyPr wrap="square" rtlCol="0">
            <a:spAutoFit/>
          </a:bodyPr>
          <a:lstStyle/>
          <a:p>
            <a:pPr algn="ctr"/>
            <a:r>
              <a:rPr lang="en-US" sz="12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Yes</a:t>
            </a:r>
            <a:endParaRPr lang="en-US" sz="12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4167428" y="2667656"/>
            <a:ext cx="1371600" cy="276999"/>
          </a:xfrm>
          <a:prstGeom prst="rect">
            <a:avLst/>
          </a:prstGeom>
          <a:noFill/>
        </p:spPr>
        <p:txBody>
          <a:bodyPr wrap="square" rtlCol="0">
            <a:spAutoFit/>
          </a:bodyPr>
          <a:lstStyle/>
          <a:p>
            <a:pPr algn="ctr"/>
            <a:r>
              <a:rPr lang="en-US" sz="12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No</a:t>
            </a:r>
            <a:endParaRPr lang="en-US" sz="12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6927044" y="2680356"/>
            <a:ext cx="1371600" cy="276999"/>
          </a:xfrm>
          <a:prstGeom prst="rect">
            <a:avLst/>
          </a:prstGeom>
          <a:noFill/>
        </p:spPr>
        <p:txBody>
          <a:bodyPr wrap="square" rtlCol="0">
            <a:spAutoFit/>
          </a:bodyPr>
          <a:lstStyle/>
          <a:p>
            <a:pPr algn="ctr"/>
            <a:r>
              <a:rPr lang="en-US" sz="12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Yes</a:t>
            </a:r>
            <a:endParaRPr lang="en-US" sz="12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660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4294967295"/>
          </p:nvPr>
        </p:nvSpPr>
        <p:spPr>
          <a:xfrm>
            <a:off x="5438775" y="4611000"/>
            <a:ext cx="3473450" cy="288925"/>
          </a:xfrm>
        </p:spPr>
        <p:txBody>
          <a:bodyPr/>
          <a:lstStyle/>
          <a:p>
            <a:endParaRPr lang="en-US"/>
          </a:p>
        </p:txBody>
      </p:sp>
      <p:sp>
        <p:nvSpPr>
          <p:cNvPr id="5" name="Rectangle 4"/>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smtClean="0">
                <a:latin typeface="Calibri" panose="020F0502020204030204" pitchFamily="34" charset="0"/>
                <a:cs typeface="Calibri" panose="020F0502020204030204" pitchFamily="34" charset="0"/>
              </a:rPr>
              <a:t>Why ETL?</a:t>
            </a: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34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262626"/>
                </a:solidFill>
                <a:ea typeface="DejaVu Sans"/>
              </a:rPr>
              <a:t>Defining ETL</a:t>
            </a:r>
            <a:endParaRPr lang="en-IN" sz="3200" dirty="0"/>
          </a:p>
          <a:p>
            <a:endParaRPr lang="en-US" dirty="0"/>
          </a:p>
        </p:txBody>
      </p:sp>
      <p:graphicFrame>
        <p:nvGraphicFramePr>
          <p:cNvPr id="5" name="Diagram 4"/>
          <p:cNvGraphicFramePr/>
          <p:nvPr>
            <p:extLst>
              <p:ext uri="{D42A27DB-BD31-4B8C-83A1-F6EECF244321}">
                <p14:modId xmlns:p14="http://schemas.microsoft.com/office/powerpoint/2010/main" val="1675182740"/>
              </p:ext>
            </p:extLst>
          </p:nvPr>
        </p:nvGraphicFramePr>
        <p:xfrm>
          <a:off x="150494" y="1422560"/>
          <a:ext cx="7091464" cy="2573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59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262626"/>
                </a:solidFill>
                <a:ea typeface="DejaVu Sans"/>
              </a:rPr>
              <a:t>Why ETL + Hadoop?</a:t>
            </a:r>
            <a:endParaRPr lang="en-IN" dirty="0">
              <a:solidFill>
                <a:srgbClr val="262626"/>
              </a:solidFill>
              <a:ea typeface="DejaVu Sans"/>
            </a:endParaRPr>
          </a:p>
        </p:txBody>
      </p:sp>
      <p:graphicFrame>
        <p:nvGraphicFramePr>
          <p:cNvPr id="24" name="Diagram 23"/>
          <p:cNvGraphicFramePr/>
          <p:nvPr>
            <p:extLst>
              <p:ext uri="{D42A27DB-BD31-4B8C-83A1-F6EECF244321}">
                <p14:modId xmlns:p14="http://schemas.microsoft.com/office/powerpoint/2010/main" val="2999325029"/>
              </p:ext>
            </p:extLst>
          </p:nvPr>
        </p:nvGraphicFramePr>
        <p:xfrm>
          <a:off x="1039791" y="1539199"/>
          <a:ext cx="6992404" cy="1334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p:cNvSpPr txBox="1"/>
          <p:nvPr/>
        </p:nvSpPr>
        <p:spPr>
          <a:xfrm>
            <a:off x="3469495" y="2475282"/>
            <a:ext cx="2210017" cy="246221"/>
          </a:xfrm>
          <a:prstGeom prst="rect">
            <a:avLst/>
          </a:prstGeom>
          <a:noFill/>
        </p:spPr>
        <p:txBody>
          <a:bodyPr wrap="square" rtlCol="0">
            <a:spAutoFit/>
          </a:bodyPr>
          <a:lstStyle/>
          <a:p>
            <a:pPr algn="ctr" defTabSz="914400"/>
            <a:r>
              <a:rPr lang="en-US" sz="1000" b="1" dirty="0" smtClean="0">
                <a:solidFill>
                  <a:srgbClr val="F79646">
                    <a:lumMod val="75000"/>
                  </a:srgbClr>
                </a:solidFill>
                <a:latin typeface="Tahoma" panose="020B0604030504040204" pitchFamily="34" charset="0"/>
                <a:ea typeface="Tahoma" panose="020B0604030504040204" pitchFamily="34" charset="0"/>
                <a:cs typeface="Tahoma" panose="020B0604030504040204" pitchFamily="34" charset="0"/>
              </a:rPr>
              <a:t>TALEND UNIFIED PLATFORM</a:t>
            </a:r>
            <a:endParaRPr lang="en-US" sz="1000" b="1" dirty="0">
              <a:solidFill>
                <a:srgbClr val="F79646">
                  <a:lumMod val="75000"/>
                </a:srgbClr>
              </a:solidFill>
              <a:latin typeface="Tahoma" panose="020B0604030504040204" pitchFamily="34" charset="0"/>
              <a:ea typeface="Tahoma" panose="020B0604030504040204" pitchFamily="34" charset="0"/>
              <a:cs typeface="Tahoma" panose="020B0604030504040204" pitchFamily="34" charset="0"/>
            </a:endParaRPr>
          </a:p>
        </p:txBody>
      </p:sp>
      <p:pic>
        <p:nvPicPr>
          <p:cNvPr id="26" name="Picture 25"/>
          <p:cNvPicPr>
            <a:picLocks noChangeAspect="1"/>
          </p:cNvPicPr>
          <p:nvPr/>
        </p:nvPicPr>
        <p:blipFill rotWithShape="1">
          <a:blip r:embed="rId7" cstate="print"/>
          <a:srcRect l="10606" r="5265"/>
          <a:stretch/>
        </p:blipFill>
        <p:spPr>
          <a:xfrm>
            <a:off x="3862393" y="3550623"/>
            <a:ext cx="1266093" cy="1009650"/>
          </a:xfrm>
          <a:prstGeom prst="rect">
            <a:avLst/>
          </a:prstGeom>
        </p:spPr>
      </p:pic>
      <p:sp>
        <p:nvSpPr>
          <p:cNvPr id="27" name="Cross 26"/>
          <p:cNvSpPr/>
          <p:nvPr/>
        </p:nvSpPr>
        <p:spPr>
          <a:xfrm>
            <a:off x="4221394" y="2984268"/>
            <a:ext cx="548093" cy="542295"/>
          </a:xfrm>
          <a:prstGeom prst="plus">
            <a:avLst>
              <a:gd name="adj" fmla="val 3878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sp>
        <p:nvSpPr>
          <p:cNvPr id="28" name="Rounded Rectangle 27"/>
          <p:cNvSpPr/>
          <p:nvPr/>
        </p:nvSpPr>
        <p:spPr>
          <a:xfrm>
            <a:off x="842703" y="1326679"/>
            <a:ext cx="7363839" cy="3272506"/>
          </a:xfrm>
          <a:prstGeom prst="roundRect">
            <a:avLst/>
          </a:prstGeom>
          <a:noFill/>
          <a:ln w="1905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29" name="Group 28"/>
          <p:cNvGrpSpPr/>
          <p:nvPr/>
        </p:nvGrpSpPr>
        <p:grpSpPr>
          <a:xfrm>
            <a:off x="6093132" y="1697138"/>
            <a:ext cx="479486" cy="335449"/>
            <a:chOff x="1873766" y="3210948"/>
            <a:chExt cx="1047634" cy="687845"/>
          </a:xfrm>
        </p:grpSpPr>
        <p:grpSp>
          <p:nvGrpSpPr>
            <p:cNvPr id="30" name="Group 29"/>
            <p:cNvGrpSpPr/>
            <p:nvPr/>
          </p:nvGrpSpPr>
          <p:grpSpPr>
            <a:xfrm>
              <a:off x="2230586" y="3210948"/>
              <a:ext cx="1" cy="687845"/>
              <a:chOff x="2893415" y="3386825"/>
              <a:chExt cx="1" cy="687845"/>
            </a:xfrm>
          </p:grpSpPr>
          <p:cxnSp>
            <p:nvCxnSpPr>
              <p:cNvPr id="35" name="Straight Connector 34"/>
              <p:cNvCxnSpPr/>
              <p:nvPr/>
            </p:nvCxnSpPr>
            <p:spPr>
              <a:xfrm rot="16200000" flipV="1">
                <a:off x="2713915" y="3895171"/>
                <a:ext cx="358999" cy="0"/>
              </a:xfrm>
              <a:prstGeom prst="line">
                <a:avLst/>
              </a:prstGeom>
              <a:noFill/>
              <a:ln w="19050" cap="flat" cmpd="sng" algn="ctr">
                <a:solidFill>
                  <a:srgbClr val="595959">
                    <a:lumMod val="50000"/>
                  </a:srgbClr>
                </a:solidFill>
                <a:prstDash val="solid"/>
                <a:headEnd type="oval" w="lg" len="lg"/>
              </a:ln>
              <a:effectLst/>
            </p:spPr>
          </p:cxnSp>
          <p:cxnSp>
            <p:nvCxnSpPr>
              <p:cNvPr id="36" name="Straight Connector 35"/>
              <p:cNvCxnSpPr/>
              <p:nvPr/>
            </p:nvCxnSpPr>
            <p:spPr>
              <a:xfrm rot="5400000">
                <a:off x="2713916" y="3566325"/>
                <a:ext cx="358999" cy="0"/>
              </a:xfrm>
              <a:prstGeom prst="line">
                <a:avLst/>
              </a:prstGeom>
              <a:noFill/>
              <a:ln w="19050" cap="flat" cmpd="sng" algn="ctr">
                <a:solidFill>
                  <a:srgbClr val="595959">
                    <a:lumMod val="50000"/>
                  </a:srgbClr>
                </a:solidFill>
                <a:prstDash val="solid"/>
                <a:headEnd type="oval" w="lg" len="lg"/>
              </a:ln>
              <a:effectLst/>
            </p:spPr>
          </p:cxnSp>
        </p:grpSp>
        <p:pic>
          <p:nvPicPr>
            <p:cNvPr id="31" name="Picture 4" descr="http://www.grace-fp7.eu/sites/default/files/imagecache/Article-popup/article-images/Database_iStock_000020783950XSmall.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872798" y="3218757"/>
              <a:ext cx="672424" cy="670487"/>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2" name="Straight Connector 31"/>
            <p:cNvCxnSpPr/>
            <p:nvPr/>
          </p:nvCxnSpPr>
          <p:spPr>
            <a:xfrm flipV="1">
              <a:off x="1900128" y="3589319"/>
              <a:ext cx="251625" cy="127702"/>
            </a:xfrm>
            <a:prstGeom prst="line">
              <a:avLst/>
            </a:prstGeom>
            <a:noFill/>
            <a:ln w="19050" cap="flat" cmpd="sng" algn="ctr">
              <a:solidFill>
                <a:srgbClr val="595959">
                  <a:lumMod val="50000"/>
                </a:srgbClr>
              </a:solidFill>
              <a:prstDash val="solid"/>
              <a:headEnd type="oval" w="lg" len="lg"/>
            </a:ln>
            <a:effectLst/>
          </p:spPr>
        </p:cxnSp>
        <p:cxnSp>
          <p:nvCxnSpPr>
            <p:cNvPr id="33" name="Straight Connector 32"/>
            <p:cNvCxnSpPr/>
            <p:nvPr/>
          </p:nvCxnSpPr>
          <p:spPr>
            <a:xfrm flipH="1">
              <a:off x="2516268" y="3415358"/>
              <a:ext cx="405132" cy="2"/>
            </a:xfrm>
            <a:prstGeom prst="line">
              <a:avLst/>
            </a:prstGeom>
            <a:noFill/>
            <a:ln w="19050" cap="flat" cmpd="sng" algn="ctr">
              <a:solidFill>
                <a:srgbClr val="595959">
                  <a:lumMod val="50000"/>
                </a:srgbClr>
              </a:solidFill>
              <a:prstDash val="solid"/>
              <a:headEnd type="triangle" w="sm" len="sm"/>
              <a:tailEnd w="sm" len="sm"/>
            </a:ln>
            <a:effectLst/>
          </p:spPr>
        </p:cxnSp>
        <p:cxnSp>
          <p:nvCxnSpPr>
            <p:cNvPr id="34" name="Straight Connector 33"/>
            <p:cNvCxnSpPr/>
            <p:nvPr/>
          </p:nvCxnSpPr>
          <p:spPr>
            <a:xfrm>
              <a:off x="2495941" y="3581571"/>
              <a:ext cx="405132" cy="2"/>
            </a:xfrm>
            <a:prstGeom prst="line">
              <a:avLst/>
            </a:prstGeom>
            <a:noFill/>
            <a:ln w="19050" cap="flat" cmpd="sng" algn="ctr">
              <a:solidFill>
                <a:srgbClr val="595959">
                  <a:lumMod val="50000"/>
                </a:srgbClr>
              </a:solidFill>
              <a:prstDash val="solid"/>
              <a:headEnd type="triangle" w="sm" len="sm"/>
              <a:tailEnd w="sm" len="sm"/>
            </a:ln>
            <a:effectLst/>
          </p:spPr>
        </p:cxnSp>
      </p:grpSp>
      <p:grpSp>
        <p:nvGrpSpPr>
          <p:cNvPr id="37" name="Group 36"/>
          <p:cNvGrpSpPr/>
          <p:nvPr/>
        </p:nvGrpSpPr>
        <p:grpSpPr>
          <a:xfrm>
            <a:off x="7206345" y="1598643"/>
            <a:ext cx="582231" cy="451161"/>
            <a:chOff x="5317683" y="3385839"/>
            <a:chExt cx="1459487" cy="953225"/>
          </a:xfrm>
        </p:grpSpPr>
        <p:sp>
          <p:nvSpPr>
            <p:cNvPr id="38" name="Flowchart: Connector 37"/>
            <p:cNvSpPr/>
            <p:nvPr/>
          </p:nvSpPr>
          <p:spPr>
            <a:xfrm>
              <a:off x="5317683" y="3609780"/>
              <a:ext cx="772922" cy="729284"/>
            </a:xfrm>
            <a:prstGeom prst="flowChartConnector">
              <a:avLst/>
            </a:prstGeom>
            <a:gradFill rotWithShape="1">
              <a:gsLst>
                <a:gs pos="0">
                  <a:srgbClr val="F4891E">
                    <a:tint val="50000"/>
                    <a:satMod val="300000"/>
                  </a:srgbClr>
                </a:gs>
                <a:gs pos="35000">
                  <a:srgbClr val="F4891E">
                    <a:tint val="37000"/>
                    <a:satMod val="300000"/>
                  </a:srgbClr>
                </a:gs>
                <a:gs pos="100000">
                  <a:srgbClr val="F4891E">
                    <a:tint val="15000"/>
                    <a:satMod val="350000"/>
                  </a:srgbClr>
                </a:gs>
              </a:gsLst>
              <a:lin ang="16200000" scaled="1"/>
            </a:gradFill>
            <a:ln w="9525" cap="flat" cmpd="sng" algn="ctr">
              <a:solidFill>
                <a:srgbClr val="F4891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cxnSp>
          <p:nvCxnSpPr>
            <p:cNvPr id="39" name="Straight Connector 38"/>
            <p:cNvCxnSpPr/>
            <p:nvPr/>
          </p:nvCxnSpPr>
          <p:spPr>
            <a:xfrm rot="16200000">
              <a:off x="5733515" y="3692056"/>
              <a:ext cx="457200" cy="0"/>
            </a:xfrm>
            <a:prstGeom prst="line">
              <a:avLst/>
            </a:prstGeom>
            <a:noFill/>
            <a:ln w="19050" cap="flat" cmpd="sng" algn="ctr">
              <a:solidFill>
                <a:srgbClr val="262626"/>
              </a:solidFill>
              <a:prstDash val="solid"/>
            </a:ln>
            <a:effectLst/>
          </p:spPr>
        </p:cxnSp>
        <p:cxnSp>
          <p:nvCxnSpPr>
            <p:cNvPr id="40" name="Straight Connector 39"/>
            <p:cNvCxnSpPr/>
            <p:nvPr/>
          </p:nvCxnSpPr>
          <p:spPr>
            <a:xfrm>
              <a:off x="5661497" y="3893187"/>
              <a:ext cx="731520" cy="0"/>
            </a:xfrm>
            <a:prstGeom prst="line">
              <a:avLst/>
            </a:prstGeom>
            <a:noFill/>
            <a:ln w="19050" cap="flat" cmpd="sng" algn="ctr">
              <a:solidFill>
                <a:srgbClr val="262626"/>
              </a:solidFill>
              <a:prstDash val="solid"/>
            </a:ln>
            <a:effectLst/>
          </p:spPr>
        </p:cxnSp>
        <p:sp>
          <p:nvSpPr>
            <p:cNvPr id="41" name="Rectangle 40"/>
            <p:cNvSpPr/>
            <p:nvPr/>
          </p:nvSpPr>
          <p:spPr>
            <a:xfrm>
              <a:off x="5409665" y="3766905"/>
              <a:ext cx="251833" cy="25374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sp>
          <p:nvSpPr>
            <p:cNvPr id="42" name="Flowchart: Decision 41"/>
            <p:cNvSpPr/>
            <p:nvPr/>
          </p:nvSpPr>
          <p:spPr>
            <a:xfrm>
              <a:off x="5815773" y="3766905"/>
              <a:ext cx="292684" cy="252565"/>
            </a:xfrm>
            <a:prstGeom prst="flowChartDecision">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pic>
          <p:nvPicPr>
            <p:cNvPr id="43" name="Picture 4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2937" y="3639579"/>
              <a:ext cx="544233" cy="562154"/>
            </a:xfrm>
            <a:prstGeom prst="rect">
              <a:avLst/>
            </a:prstGeom>
          </p:spPr>
        </p:pic>
        <p:sp>
          <p:nvSpPr>
            <p:cNvPr id="44" name="Rectangle 43"/>
            <p:cNvSpPr/>
            <p:nvPr/>
          </p:nvSpPr>
          <p:spPr>
            <a:xfrm>
              <a:off x="5838772" y="3385839"/>
              <a:ext cx="251833" cy="25374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62626"/>
                </a:solidFill>
                <a:effectLst/>
                <a:uLnTx/>
                <a:uFillTx/>
                <a:latin typeface="Calibri"/>
                <a:ea typeface="+mn-ea"/>
                <a:cs typeface="+mn-cs"/>
              </a:endParaRPr>
            </a:p>
          </p:txBody>
        </p:sp>
      </p:grpSp>
      <p:sp>
        <p:nvSpPr>
          <p:cNvPr id="45" name="Rectangle 44"/>
          <p:cNvSpPr/>
          <p:nvPr/>
        </p:nvSpPr>
        <p:spPr>
          <a:xfrm>
            <a:off x="532763" y="909426"/>
            <a:ext cx="8065911" cy="276999"/>
          </a:xfrm>
          <a:prstGeom prst="rect">
            <a:avLst/>
          </a:prstGeom>
        </p:spPr>
        <p:txBody>
          <a:bodyPr wrap="square">
            <a:spAutoFit/>
          </a:bodyPr>
          <a:lstStyle/>
          <a:p>
            <a:pPr algn="ctr">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How learning ETL (along Big Data) is addressing major business problems ?</a:t>
            </a:r>
          </a:p>
        </p:txBody>
      </p:sp>
    </p:spTree>
    <p:extLst>
      <p:ext uri="{BB962C8B-B14F-4D97-AF65-F5344CB8AC3E}">
        <p14:creationId xmlns:p14="http://schemas.microsoft.com/office/powerpoint/2010/main" val="25924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41"/>
  <p:tag name="THINKCELLPRESENTATIONDONOTDELETE" val="&lt;?xml version=&quot;1.0&quot; encoding=&quot;UTF-16&quot; standalone=&quot;yes&quot;?&gt;&#10;&lt;root reqver=&quot;21047&quot;&gt;&lt;version val=&quot;23248&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precDefaultQuarter/&gt;&lt;m_precDefaultMonth/&gt;&lt;m_precDefaultWeek/&gt;&lt;m_precDefaultDay/&gt;&lt;m_mruColor&gt;&lt;m_vecMRU length=&quot;0&quot;/&gt;&lt;/m_mruColor&gt;&lt;m_eweekdayFirstOfWeek val=&quot;1&quot;/&gt;&lt;m_eweekdayFirstOfWorkweek val=&quot;2&quot;/&gt;&lt;m_eweekdayFirstOfWeekend val=&quot;7&quot;/&gt;&lt;/CPresentation&gt;&lt;/root&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defTabSz="430213">
          <a:spcAft>
            <a:spcPts val="400"/>
          </a:spcAft>
          <a:buSzPct val="100000"/>
          <a:defRPr sz="1600" dirty="0" err="1" smtClean="0">
            <a:solidFill>
              <a:srgbClr val="000000"/>
            </a:solidFill>
            <a:cs typeface="HP Simplified" pitchFamily="34" charset="0"/>
          </a:defRPr>
        </a:defPPr>
      </a:lstStyle>
    </a:txDef>
  </a:objectDefaults>
  <a:extraClrSchemeLst/>
  <a:extLst>
    <a:ext uri="{05A4C25C-085E-4340-85A3-A5531E510DB2}">
      <thm15:themeFamily xmlns:thm15="http://schemas.microsoft.com/office/thememl/2012/main" name="Presentation Template_draft" id="{957F4146-F5AB-4E0E-82D2-073AEC3111DC}" vid="{FEF3ECC3-917D-446F-BEF5-E72B18F60BC7}"/>
    </a:ext>
  </a:extLst>
</a:theme>
</file>

<file path=ppt/theme/theme2.xml><?xml version="1.0" encoding="utf-8"?>
<a:theme xmlns:a="http://schemas.openxmlformats.org/drawingml/2006/main" name="1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name="Presentation Template_draft" id="{957F4146-F5AB-4E0E-82D2-073AEC3111DC}" vid="{0015F941-E9FD-4CAA-AFA0-E65D8BF27FB0}"/>
    </a:ext>
  </a:extLst>
</a:theme>
</file>

<file path=ppt/theme/theme3.xml><?xml version="1.0" encoding="utf-8"?>
<a:theme xmlns:a="http://schemas.openxmlformats.org/drawingml/2006/main" name="2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name="Presentation Template_draft" id="{957F4146-F5AB-4E0E-82D2-073AEC3111DC}" vid="{DEAE102A-4C22-46DF-993C-9D680011CC54}"/>
    </a:ext>
  </a:extLst>
</a:theme>
</file>

<file path=ppt/theme/theme4.xml><?xml version="1.0" encoding="utf-8"?>
<a:theme xmlns:a="http://schemas.openxmlformats.org/drawingml/2006/main" name="3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name="Presentation Template_draft" id="{957F4146-F5AB-4E0E-82D2-073AEC3111DC}" vid="{A6D0AC9E-56AA-4570-A7ED-930DBCE09879}"/>
    </a:ext>
  </a:extLst>
</a:theme>
</file>

<file path=ppt/theme/theme5.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21651</TotalTime>
  <Words>1227</Words>
  <Application>Microsoft Office PowerPoint</Application>
  <PresentationFormat>On-screen Show (16:9)</PresentationFormat>
  <Paragraphs>179</Paragraphs>
  <Slides>27</Slides>
  <Notes>21</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3" baseType="lpstr">
      <vt:lpstr>Lucida Grande</vt:lpstr>
      <vt:lpstr>Courier New</vt:lpstr>
      <vt:lpstr>Tahoma</vt:lpstr>
      <vt:lpstr>Calibri</vt:lpstr>
      <vt:lpstr>Symbol</vt:lpstr>
      <vt:lpstr>Wingdings</vt:lpstr>
      <vt:lpstr>Arial</vt:lpstr>
      <vt:lpstr>DejaVu Sans</vt:lpstr>
      <vt:lpstr>Futura Bk</vt:lpstr>
      <vt:lpstr>HP Simplified</vt:lpstr>
      <vt:lpstr>Futura Hv</vt:lpstr>
      <vt:lpstr>HP_PPT_Standard_16x9</vt:lpstr>
      <vt:lpstr>1_HP_PPT_Standard_16x9</vt:lpstr>
      <vt:lpstr>2_HP_PPT_Standard_16x9</vt:lpstr>
      <vt:lpstr>3_HP_PPT_Standard_16x9</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Gupta</dc:creator>
  <cp:lastModifiedBy>Vardhan</cp:lastModifiedBy>
  <cp:revision>19</cp:revision>
  <cp:lastPrinted>2012-04-13T15:38:33Z</cp:lastPrinted>
  <dcterms:created xsi:type="dcterms:W3CDTF">2012-05-02T14:03:12Z</dcterms:created>
  <dcterms:modified xsi:type="dcterms:W3CDTF">2015-10-15T14:52:54Z</dcterms:modified>
</cp:coreProperties>
</file>